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1" r:id="rId6"/>
    <p:sldId id="280" r:id="rId7"/>
    <p:sldId id="281" r:id="rId8"/>
    <p:sldId id="282" r:id="rId9"/>
    <p:sldId id="260" r:id="rId10"/>
    <p:sldId id="264" r:id="rId11"/>
    <p:sldId id="263" r:id="rId12"/>
    <p:sldId id="259" r:id="rId13"/>
    <p:sldId id="265" r:id="rId14"/>
    <p:sldId id="266" r:id="rId15"/>
    <p:sldId id="267" r:id="rId16"/>
    <p:sldId id="283" r:id="rId17"/>
    <p:sldId id="284" r:id="rId18"/>
    <p:sldId id="285" r:id="rId19"/>
    <p:sldId id="286" r:id="rId20"/>
    <p:sldId id="268" r:id="rId21"/>
    <p:sldId id="270" r:id="rId22"/>
    <p:sldId id="272" r:id="rId23"/>
    <p:sldId id="292" r:id="rId24"/>
    <p:sldId id="291" r:id="rId25"/>
    <p:sldId id="273" r:id="rId26"/>
    <p:sldId id="294" r:id="rId27"/>
    <p:sldId id="295" r:id="rId28"/>
    <p:sldId id="296" r:id="rId29"/>
    <p:sldId id="293" r:id="rId30"/>
    <p:sldId id="274" r:id="rId31"/>
    <p:sldId id="287" r:id="rId32"/>
    <p:sldId id="288" r:id="rId33"/>
    <p:sldId id="289" r:id="rId34"/>
    <p:sldId id="290" r:id="rId35"/>
    <p:sldId id="277" r:id="rId36"/>
    <p:sldId id="275" r:id="rId37"/>
    <p:sldId id="276" r:id="rId38"/>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E5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Estilo oscuro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0" d="100"/>
          <a:sy n="70" d="100"/>
        </p:scale>
        <p:origin x="-1254" y="-4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CO"/>
          </a:p>
        </p:txBody>
      </p:sp>
    </p:spTree>
    <p:extLst>
      <p:ext uri="{BB962C8B-B14F-4D97-AF65-F5344CB8AC3E}">
        <p14:creationId xmlns:p14="http://schemas.microsoft.com/office/powerpoint/2010/main" val="297701382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D6C29D4C-9C18-4401-837C-1AB5D88B761D}" type="datetimeFigureOut">
              <a:rPr lang="es-CO" smtClean="0"/>
              <a:t>28/03/2019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2635074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D6C29D4C-9C18-4401-837C-1AB5D88B761D}" type="datetimeFigureOut">
              <a:rPr lang="es-CO" smtClean="0"/>
              <a:t>28/03/2019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882916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D6C29D4C-9C18-4401-837C-1AB5D88B761D}" type="datetimeFigureOut">
              <a:rPr lang="es-CO" smtClean="0"/>
              <a:t>28/03/2019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31516474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D6C29D4C-9C18-4401-837C-1AB5D88B761D}" type="datetimeFigureOut">
              <a:rPr lang="es-CO" smtClean="0"/>
              <a:t>28/03/2019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619528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D6C29D4C-9C18-4401-837C-1AB5D88B761D}" type="datetimeFigureOut">
              <a:rPr lang="es-CO" smtClean="0"/>
              <a:t>28/03/2019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3590787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D6C29D4C-9C18-4401-837C-1AB5D88B761D}" type="datetimeFigureOut">
              <a:rPr lang="es-CO" smtClean="0"/>
              <a:t>28/03/2019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1455682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D6C29D4C-9C18-4401-837C-1AB5D88B761D}" type="datetimeFigureOut">
              <a:rPr lang="es-CO" smtClean="0"/>
              <a:t>28/03/2019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1230210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6C29D4C-9C18-4401-837C-1AB5D88B761D}" type="datetimeFigureOut">
              <a:rPr lang="es-CO" smtClean="0"/>
              <a:t>28/03/2019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298209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D6C29D4C-9C18-4401-837C-1AB5D88B761D}" type="datetimeFigureOut">
              <a:rPr lang="es-CO" smtClean="0"/>
              <a:t>28/03/2019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3153853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D6C29D4C-9C18-4401-837C-1AB5D88B761D}" type="datetimeFigureOut">
              <a:rPr lang="es-CO" smtClean="0"/>
              <a:t>28/03/2019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DC80F16E-2C59-4927-AB6A-5F1BD9558ADC}" type="slidenum">
              <a:rPr lang="es-CO" smtClean="0"/>
              <a:t>‹Nº›</a:t>
            </a:fld>
            <a:endParaRPr lang="es-CO"/>
          </a:p>
        </p:txBody>
      </p:sp>
    </p:spTree>
    <p:extLst>
      <p:ext uri="{BB962C8B-B14F-4D97-AF65-F5344CB8AC3E}">
        <p14:creationId xmlns:p14="http://schemas.microsoft.com/office/powerpoint/2010/main" val="4169754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C29D4C-9C18-4401-837C-1AB5D88B761D}" type="datetimeFigureOut">
              <a:rPr lang="es-CO" smtClean="0"/>
              <a:t>28/03/2019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pic>
        <p:nvPicPr>
          <p:cNvPr id="7" name="Imagen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5462"/>
          </a:xfrm>
          <a:prstGeom prst="rect">
            <a:avLst/>
          </a:prstGeom>
        </p:spPr>
      </p:pic>
    </p:spTree>
    <p:extLst>
      <p:ext uri="{BB962C8B-B14F-4D97-AF65-F5344CB8AC3E}">
        <p14:creationId xmlns:p14="http://schemas.microsoft.com/office/powerpoint/2010/main" val="1008917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CO"/>
          </a:p>
        </p:txBody>
      </p:sp>
      <p:sp>
        <p:nvSpPr>
          <p:cNvPr id="3" name="Subtítulo 2"/>
          <p:cNvSpPr>
            <a:spLocks noGrp="1"/>
          </p:cNvSpPr>
          <p:nvPr>
            <p:ph type="subTitle" idx="1"/>
          </p:nvPr>
        </p:nvSpPr>
        <p:spPr/>
        <p:txBody>
          <a:bodyPr/>
          <a:lstStyle/>
          <a:p>
            <a:endParaRPr lang="es-CO"/>
          </a:p>
        </p:txBody>
      </p:sp>
      <p:sp>
        <p:nvSpPr>
          <p:cNvPr id="8" name="CuadroTexto 7"/>
          <p:cNvSpPr txBox="1"/>
          <p:nvPr/>
        </p:nvSpPr>
        <p:spPr>
          <a:xfrm>
            <a:off x="548229" y="2119684"/>
            <a:ext cx="6231534" cy="523220"/>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s-ES" sz="2800" b="0" i="0" u="none" strike="noStrike" kern="0" cap="none" spc="0" normalizeH="0" baseline="0" noProof="0" dirty="0" smtClean="0">
                <a:ln>
                  <a:noFill/>
                </a:ln>
                <a:solidFill>
                  <a:prstClr val="white"/>
                </a:solidFill>
                <a:effectLst/>
                <a:uLnTx/>
                <a:uFillTx/>
              </a:rPr>
              <a:t>Nombre de la presentación</a:t>
            </a:r>
            <a:endParaRPr kumimoji="0" lang="es-ES" sz="2800" b="0" i="0" u="none" strike="noStrike" kern="0" cap="none" spc="0" normalizeH="0" baseline="0" noProof="0" dirty="0">
              <a:ln>
                <a:noFill/>
              </a:ln>
              <a:solidFill>
                <a:prstClr val="white"/>
              </a:solidFill>
              <a:effectLst/>
              <a:uLnTx/>
              <a:uFillTx/>
            </a:endParaRPr>
          </a:p>
        </p:txBody>
      </p:sp>
      <p:sp>
        <p:nvSpPr>
          <p:cNvPr id="9" name="CuadroTexto 8"/>
          <p:cNvSpPr txBox="1"/>
          <p:nvPr/>
        </p:nvSpPr>
        <p:spPr>
          <a:xfrm>
            <a:off x="548229" y="3197558"/>
            <a:ext cx="2273091" cy="369332"/>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smtClean="0">
                <a:ln>
                  <a:noFill/>
                </a:ln>
                <a:solidFill>
                  <a:srgbClr val="FFFFFF"/>
                </a:solidFill>
                <a:effectLst/>
                <a:uLnTx/>
                <a:uFillTx/>
              </a:rPr>
              <a:t>Nombre de la persona</a:t>
            </a:r>
            <a:endParaRPr kumimoji="0" lang="es-ES" sz="1800" b="0" i="0" u="none" strike="noStrike" kern="0" cap="none" spc="0" normalizeH="0" baseline="0" noProof="0" dirty="0">
              <a:ln>
                <a:noFill/>
              </a:ln>
              <a:solidFill>
                <a:srgbClr val="FFFFFF"/>
              </a:solidFill>
              <a:effectLst/>
              <a:uLnTx/>
              <a:uFillTx/>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452"/>
            <a:ext cx="12196514" cy="6935451"/>
          </a:xfrm>
          <a:prstGeom prst="rect">
            <a:avLst/>
          </a:prstGeom>
        </p:spPr>
      </p:pic>
      <p:sp>
        <p:nvSpPr>
          <p:cNvPr id="11" name="1 Título"/>
          <p:cNvSpPr txBox="1">
            <a:spLocks/>
          </p:cNvSpPr>
          <p:nvPr/>
        </p:nvSpPr>
        <p:spPr>
          <a:xfrm>
            <a:off x="0" y="5125152"/>
            <a:ext cx="12196513" cy="71807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altLang="es-CO" sz="3200" dirty="0" smtClean="0">
                <a:solidFill>
                  <a:schemeClr val="bg1"/>
                </a:solidFill>
                <a:latin typeface="Freestyle Script" pitchFamily="66" charset="0"/>
                <a:cs typeface="Andalus" pitchFamily="18" charset="-78"/>
              </a:rPr>
              <a:t>«</a:t>
            </a:r>
            <a:r>
              <a:rPr lang="es-CO" altLang="es-CO" sz="3200" dirty="0" smtClean="0">
                <a:solidFill>
                  <a:schemeClr val="bg1"/>
                </a:solidFill>
                <a:latin typeface="Brush Script MT" pitchFamily="66" charset="0"/>
                <a:cs typeface="Andalus" pitchFamily="18" charset="-78"/>
              </a:rPr>
              <a:t>Las Ciencias Básicas, Pilar del Desarrollo Social de la </a:t>
            </a:r>
            <a:r>
              <a:rPr lang="es-CO" altLang="es-CO" sz="3200" dirty="0">
                <a:solidFill>
                  <a:schemeClr val="bg1"/>
                </a:solidFill>
                <a:latin typeface="Brush Script MT" pitchFamily="66" charset="0"/>
                <a:cs typeface="Andalus" pitchFamily="18" charset="-78"/>
              </a:rPr>
              <a:t>Región 2017-2024 »</a:t>
            </a:r>
          </a:p>
        </p:txBody>
      </p:sp>
      <p:sp>
        <p:nvSpPr>
          <p:cNvPr id="12" name="CuadroTexto 11"/>
          <p:cNvSpPr txBox="1"/>
          <p:nvPr/>
        </p:nvSpPr>
        <p:spPr>
          <a:xfrm>
            <a:off x="323527" y="1722891"/>
            <a:ext cx="11552383" cy="2123658"/>
          </a:xfrm>
          <a:prstGeom prst="rect">
            <a:avLst/>
          </a:prstGeom>
          <a:noFill/>
        </p:spPr>
        <p:txBody>
          <a:bodyPr wrap="square" rtlCol="0">
            <a:spAutoFit/>
          </a:bodyPr>
          <a:lstStyle/>
          <a:p>
            <a:pPr algn="ctr"/>
            <a:r>
              <a:rPr lang="es-CO" sz="6600" b="1" dirty="0" smtClean="0">
                <a:solidFill>
                  <a:schemeClr val="bg1"/>
                </a:solidFill>
                <a:latin typeface="Arial" panose="020B0604020202020204" pitchFamily="34" charset="0"/>
                <a:cs typeface="Arial" panose="020B0604020202020204" pitchFamily="34" charset="0"/>
              </a:rPr>
              <a:t>FACULTAD DE CIENCIAS EXACTAS Y NATURALES</a:t>
            </a:r>
            <a:endParaRPr lang="es-CO" sz="6600" b="1" dirty="0">
              <a:solidFill>
                <a:schemeClr val="bg1"/>
              </a:solidFill>
              <a:latin typeface="Arial" panose="020B0604020202020204" pitchFamily="34" charset="0"/>
              <a:cs typeface="Arial" panose="020B0604020202020204" pitchFamily="34" charset="0"/>
            </a:endParaRPr>
          </a:p>
        </p:txBody>
      </p:sp>
      <p:sp>
        <p:nvSpPr>
          <p:cNvPr id="13" name="CuadroTexto 12"/>
          <p:cNvSpPr txBox="1"/>
          <p:nvPr/>
        </p:nvSpPr>
        <p:spPr>
          <a:xfrm>
            <a:off x="1847528" y="3803156"/>
            <a:ext cx="8496944" cy="584775"/>
          </a:xfrm>
          <a:prstGeom prst="rect">
            <a:avLst/>
          </a:prstGeom>
          <a:noFill/>
        </p:spPr>
        <p:txBody>
          <a:bodyPr wrap="square" rtlCol="0">
            <a:spAutoFit/>
          </a:bodyPr>
          <a:lstStyle/>
          <a:p>
            <a:pPr algn="ctr"/>
            <a:r>
              <a:rPr lang="es-CO" sz="3200" dirty="0" smtClean="0">
                <a:solidFill>
                  <a:schemeClr val="bg1"/>
                </a:solidFill>
                <a:latin typeface="Arial" panose="020B0604020202020204" pitchFamily="34" charset="0"/>
                <a:cs typeface="Arial" panose="020B0604020202020204" pitchFamily="34" charset="0"/>
              </a:rPr>
              <a:t>Rendición de Cuentas Vigencia 2018</a:t>
            </a:r>
            <a:endParaRPr lang="es-CO"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15261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2.1. SUBSISTEMA DE FORMACIÓN </a:t>
            </a:r>
            <a:endParaRPr lang="es-CO" sz="2000" dirty="0">
              <a:solidFill>
                <a:schemeClr val="bg1"/>
              </a:solidFill>
            </a:endParaRPr>
          </a:p>
        </p:txBody>
      </p:sp>
      <p:sp>
        <p:nvSpPr>
          <p:cNvPr id="3" name="Rectángulo 3"/>
          <p:cNvSpPr/>
          <p:nvPr/>
        </p:nvSpPr>
        <p:spPr>
          <a:xfrm>
            <a:off x="3801291" y="1812075"/>
            <a:ext cx="4572000" cy="430887"/>
          </a:xfrm>
          <a:prstGeom prst="rect">
            <a:avLst/>
          </a:prstGeom>
        </p:spPr>
        <p:txBody>
          <a:bodyPr>
            <a:spAutoFit/>
          </a:bodyPr>
          <a:lstStyle/>
          <a:p>
            <a:pPr algn="ctr"/>
            <a:r>
              <a:rPr lang="es-CO" sz="2200" b="1" dirty="0" smtClean="0">
                <a:latin typeface="Arial" panose="020B0604020202020204" pitchFamily="34" charset="0"/>
              </a:rPr>
              <a:t>DOCENTES</a:t>
            </a:r>
            <a:endParaRPr lang="es-CO" sz="2200" dirty="0"/>
          </a:p>
        </p:txBody>
      </p:sp>
      <p:graphicFrame>
        <p:nvGraphicFramePr>
          <p:cNvPr id="4" name="Tabla 3"/>
          <p:cNvGraphicFramePr>
            <a:graphicFrameLocks noGrp="1"/>
          </p:cNvGraphicFramePr>
          <p:nvPr>
            <p:extLst>
              <p:ext uri="{D42A27DB-BD31-4B8C-83A1-F6EECF244321}">
                <p14:modId xmlns:p14="http://schemas.microsoft.com/office/powerpoint/2010/main" val="266221409"/>
              </p:ext>
            </p:extLst>
          </p:nvPr>
        </p:nvGraphicFramePr>
        <p:xfrm>
          <a:off x="646612" y="2609111"/>
          <a:ext cx="10881359" cy="1828800"/>
        </p:xfrm>
        <a:graphic>
          <a:graphicData uri="http://schemas.openxmlformats.org/drawingml/2006/table">
            <a:tbl>
              <a:tblPr firstRow="1" firstCol="1" bandRow="1">
                <a:tableStyleId>{0660B408-B3CF-4A94-85FC-2B1E0A45F4A2}</a:tableStyleId>
              </a:tblPr>
              <a:tblGrid>
                <a:gridCol w="5991419">
                  <a:extLst>
                    <a:ext uri="{9D8B030D-6E8A-4147-A177-3AD203B41FA5}">
                      <a16:colId xmlns="" xmlns:a16="http://schemas.microsoft.com/office/drawing/2014/main" val="2448997695"/>
                    </a:ext>
                  </a:extLst>
                </a:gridCol>
                <a:gridCol w="1141715">
                  <a:extLst>
                    <a:ext uri="{9D8B030D-6E8A-4147-A177-3AD203B41FA5}">
                      <a16:colId xmlns="" xmlns:a16="http://schemas.microsoft.com/office/drawing/2014/main" val="2709804290"/>
                    </a:ext>
                  </a:extLst>
                </a:gridCol>
                <a:gridCol w="1273937">
                  <a:extLst>
                    <a:ext uri="{9D8B030D-6E8A-4147-A177-3AD203B41FA5}">
                      <a16:colId xmlns="" xmlns:a16="http://schemas.microsoft.com/office/drawing/2014/main" val="1498389641"/>
                    </a:ext>
                  </a:extLst>
                </a:gridCol>
                <a:gridCol w="1302681">
                  <a:extLst>
                    <a:ext uri="{9D8B030D-6E8A-4147-A177-3AD203B41FA5}">
                      <a16:colId xmlns="" xmlns:a16="http://schemas.microsoft.com/office/drawing/2014/main" val="3307605843"/>
                    </a:ext>
                  </a:extLst>
                </a:gridCol>
                <a:gridCol w="1171607">
                  <a:extLst>
                    <a:ext uri="{9D8B030D-6E8A-4147-A177-3AD203B41FA5}">
                      <a16:colId xmlns="" xmlns:a16="http://schemas.microsoft.com/office/drawing/2014/main" val="4162286561"/>
                    </a:ext>
                  </a:extLst>
                </a:gridCol>
              </a:tblGrid>
              <a:tr h="0">
                <a:tc>
                  <a:txBody>
                    <a:bodyPr/>
                    <a:lstStyle/>
                    <a:p>
                      <a:pPr>
                        <a:spcAft>
                          <a:spcPts val="0"/>
                        </a:spcAft>
                      </a:pPr>
                      <a:r>
                        <a:rPr lang="es-CO" sz="2400" kern="1200" dirty="0">
                          <a:effectLst/>
                        </a:rPr>
                        <a:t>Departamento</a:t>
                      </a:r>
                      <a:endParaRPr lang="es-CO"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kern="1200">
                          <a:effectLst/>
                        </a:rPr>
                        <a:t>Planta</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kern="1200">
                          <a:effectLst/>
                        </a:rPr>
                        <a:t>Cátedra</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kern="1200">
                          <a:effectLst/>
                        </a:rPr>
                        <a:t>Cátedra Visitante</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kern="1200">
                          <a:effectLst/>
                        </a:rPr>
                        <a:t>TOTAL</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09901948"/>
                  </a:ext>
                </a:extLst>
              </a:tr>
              <a:tr h="0">
                <a:tc>
                  <a:txBody>
                    <a:bodyPr/>
                    <a:lstStyle/>
                    <a:p>
                      <a:pPr>
                        <a:spcAft>
                          <a:spcPts val="0"/>
                        </a:spcAft>
                      </a:pPr>
                      <a:r>
                        <a:rPr lang="es-CO" sz="2400" kern="1200">
                          <a:effectLst/>
                        </a:rPr>
                        <a:t>Departamento de Ciencias Naturales</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kern="1200">
                          <a:effectLst/>
                        </a:rPr>
                        <a:t>12</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kern="1200">
                          <a:effectLst/>
                        </a:rPr>
                        <a:t>17</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a:effectLst/>
                        </a:rPr>
                        <a:t>15</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a:effectLst/>
                        </a:rPr>
                        <a:t>44</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493106085"/>
                  </a:ext>
                </a:extLst>
              </a:tr>
              <a:tr h="0">
                <a:tc>
                  <a:txBody>
                    <a:bodyPr/>
                    <a:lstStyle/>
                    <a:p>
                      <a:pPr>
                        <a:spcAft>
                          <a:spcPts val="0"/>
                        </a:spcAft>
                      </a:pPr>
                      <a:r>
                        <a:rPr lang="es-CO" sz="2400" kern="1200">
                          <a:effectLst/>
                        </a:rPr>
                        <a:t>Departamento de Matemáticas y Estadística</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kern="1200">
                          <a:effectLst/>
                        </a:rPr>
                        <a:t>7</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kern="1200">
                          <a:effectLst/>
                        </a:rPr>
                        <a:t>48</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a:effectLst/>
                        </a:rPr>
                        <a:t>6</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a:effectLst/>
                        </a:rPr>
                        <a:t>61</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951515226"/>
                  </a:ext>
                </a:extLst>
              </a:tr>
              <a:tr h="0">
                <a:tc>
                  <a:txBody>
                    <a:bodyPr/>
                    <a:lstStyle/>
                    <a:p>
                      <a:pPr>
                        <a:spcAft>
                          <a:spcPts val="0"/>
                        </a:spcAft>
                      </a:pPr>
                      <a:r>
                        <a:rPr lang="es-CO" sz="2400" kern="1200">
                          <a:effectLst/>
                        </a:rPr>
                        <a:t>TOTAL</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kern="1200">
                          <a:effectLst/>
                        </a:rPr>
                        <a:t>19</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kern="1200">
                          <a:effectLst/>
                        </a:rPr>
                        <a:t>65</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CO" sz="2400" kern="1200">
                          <a:effectLst/>
                        </a:rPr>
                        <a:t>21</a:t>
                      </a:r>
                      <a:endParaRPr lang="es-CO"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ES" sz="2400" dirty="0">
                          <a:effectLst/>
                        </a:rPr>
                        <a:t>105</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535079208"/>
                  </a:ext>
                </a:extLst>
              </a:tr>
            </a:tbl>
          </a:graphicData>
        </a:graphic>
      </p:graphicFrame>
      <p:sp>
        <p:nvSpPr>
          <p:cNvPr id="5" name="9 CuadroTexto"/>
          <p:cNvSpPr txBox="1"/>
          <p:nvPr/>
        </p:nvSpPr>
        <p:spPr>
          <a:xfrm>
            <a:off x="646612" y="4467480"/>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pic>
        <p:nvPicPr>
          <p:cNvPr id="6"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17711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2.1. SUBSISTEMA DE FORMACIÓN </a:t>
            </a:r>
            <a:endParaRPr lang="es-CO" sz="2000" dirty="0">
              <a:solidFill>
                <a:schemeClr val="bg1"/>
              </a:solidFill>
            </a:endParaRPr>
          </a:p>
        </p:txBody>
      </p:sp>
      <p:sp>
        <p:nvSpPr>
          <p:cNvPr id="3" name="Rectángulo 3"/>
          <p:cNvSpPr/>
          <p:nvPr/>
        </p:nvSpPr>
        <p:spPr>
          <a:xfrm>
            <a:off x="2521135" y="1441006"/>
            <a:ext cx="7236822" cy="769441"/>
          </a:xfrm>
          <a:prstGeom prst="rect">
            <a:avLst/>
          </a:prstGeom>
        </p:spPr>
        <p:txBody>
          <a:bodyPr wrap="square">
            <a:spAutoFit/>
          </a:bodyPr>
          <a:lstStyle/>
          <a:p>
            <a:pPr algn="ctr"/>
            <a:r>
              <a:rPr lang="es-ES" sz="2200" b="1" dirty="0">
                <a:latin typeface="Arial" panose="020B0604020202020204" pitchFamily="34" charset="0"/>
                <a:cs typeface="Arial" panose="020B0604020202020204" pitchFamily="34" charset="0"/>
              </a:rPr>
              <a:t>NÙMERO DE GRADUADOS DE LA FACULTAD 2018 CON RELACIÒN A LA UNIVERSIDAD </a:t>
            </a:r>
            <a:endParaRPr lang="es-CO" sz="2200" dirty="0">
              <a:latin typeface="Arial" panose="020B0604020202020204" pitchFamily="34" charset="0"/>
              <a:cs typeface="Arial" panose="020B060402020202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3313424752"/>
              </p:ext>
            </p:extLst>
          </p:nvPr>
        </p:nvGraphicFramePr>
        <p:xfrm>
          <a:off x="1747596" y="2522636"/>
          <a:ext cx="8783899" cy="1645920"/>
        </p:xfrm>
        <a:graphic>
          <a:graphicData uri="http://schemas.openxmlformats.org/drawingml/2006/table">
            <a:tbl>
              <a:tblPr firstRow="1" firstCol="1" bandRow="1">
                <a:tableStyleId>{0660B408-B3CF-4A94-85FC-2B1E0A45F4A2}</a:tableStyleId>
              </a:tblPr>
              <a:tblGrid>
                <a:gridCol w="7157251">
                  <a:extLst>
                    <a:ext uri="{9D8B030D-6E8A-4147-A177-3AD203B41FA5}">
                      <a16:colId xmlns="" xmlns:a16="http://schemas.microsoft.com/office/drawing/2014/main" val="1801134885"/>
                    </a:ext>
                  </a:extLst>
                </a:gridCol>
                <a:gridCol w="1626648">
                  <a:extLst>
                    <a:ext uri="{9D8B030D-6E8A-4147-A177-3AD203B41FA5}">
                      <a16:colId xmlns="" xmlns:a16="http://schemas.microsoft.com/office/drawing/2014/main" val="1807961702"/>
                    </a:ext>
                  </a:extLst>
                </a:gridCol>
              </a:tblGrid>
              <a:tr h="0">
                <a:tc>
                  <a:txBody>
                    <a:bodyPr/>
                    <a:lstStyle/>
                    <a:p>
                      <a:pPr marR="31115" algn="just">
                        <a:spcAft>
                          <a:spcPts val="0"/>
                        </a:spcAft>
                      </a:pPr>
                      <a:r>
                        <a:rPr lang="es-ES" sz="1800" dirty="0">
                          <a:effectLst/>
                          <a:latin typeface="Arial" panose="020B0604020202020204" pitchFamily="34" charset="0"/>
                          <a:cs typeface="Arial" panose="020B0604020202020204" pitchFamily="34" charset="0"/>
                        </a:rPr>
                        <a:t>Programa</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a:effectLst/>
                          <a:latin typeface="Arial" panose="020B0604020202020204" pitchFamily="34" charset="0"/>
                          <a:cs typeface="Arial" panose="020B0604020202020204" pitchFamily="34" charset="0"/>
                        </a:rPr>
                        <a:t>2018</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836119281"/>
                  </a:ext>
                </a:extLst>
              </a:tr>
              <a:tr h="0">
                <a:tc>
                  <a:txBody>
                    <a:bodyPr/>
                    <a:lstStyle/>
                    <a:p>
                      <a:pPr marR="31115" algn="just">
                        <a:spcAft>
                          <a:spcPts val="0"/>
                        </a:spcAft>
                      </a:pPr>
                      <a:r>
                        <a:rPr lang="es-ES" sz="1800" kern="1200" dirty="0">
                          <a:effectLst/>
                          <a:latin typeface="Arial" panose="020B0604020202020204" pitchFamily="34" charset="0"/>
                          <a:cs typeface="Arial" panose="020B0604020202020204" pitchFamily="34" charset="0"/>
                        </a:rPr>
                        <a:t>Tecnología en Acuicultura Continental</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a:effectLst/>
                          <a:latin typeface="Arial" panose="020B0604020202020204" pitchFamily="34" charset="0"/>
                          <a:cs typeface="Arial" panose="020B0604020202020204" pitchFamily="34" charset="0"/>
                        </a:rPr>
                        <a:t>2</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265902098"/>
                  </a:ext>
                </a:extLst>
              </a:tr>
              <a:tr h="0">
                <a:tc>
                  <a:txBody>
                    <a:bodyPr/>
                    <a:lstStyle/>
                    <a:p>
                      <a:pPr marR="31115" algn="just">
                        <a:spcAft>
                          <a:spcPts val="0"/>
                        </a:spcAft>
                      </a:pPr>
                      <a:r>
                        <a:rPr lang="es-ES" sz="1800" kern="1200" dirty="0">
                          <a:effectLst/>
                          <a:latin typeface="Arial" panose="020B0604020202020204" pitchFamily="34" charset="0"/>
                          <a:cs typeface="Arial" panose="020B0604020202020204" pitchFamily="34" charset="0"/>
                        </a:rPr>
                        <a:t>Matemática Aplicada</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a:effectLst/>
                          <a:latin typeface="Arial" panose="020B0604020202020204" pitchFamily="34" charset="0"/>
                          <a:cs typeface="Arial" panose="020B0604020202020204" pitchFamily="34" charset="0"/>
                        </a:rPr>
                        <a:t>10</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41275440"/>
                  </a:ext>
                </a:extLst>
              </a:tr>
              <a:tr h="0">
                <a:tc>
                  <a:txBody>
                    <a:bodyPr/>
                    <a:lstStyle/>
                    <a:p>
                      <a:pPr marR="31115" algn="just">
                        <a:spcAft>
                          <a:spcPts val="0"/>
                        </a:spcAft>
                      </a:pPr>
                      <a:r>
                        <a:rPr lang="es-ES" sz="1800" kern="1200" dirty="0">
                          <a:effectLst/>
                          <a:latin typeface="Arial" panose="020B0604020202020204" pitchFamily="34" charset="0"/>
                          <a:cs typeface="Arial" panose="020B0604020202020204" pitchFamily="34" charset="0"/>
                        </a:rPr>
                        <a:t>Física</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a:effectLst/>
                          <a:latin typeface="Arial" panose="020B0604020202020204" pitchFamily="34" charset="0"/>
                          <a:cs typeface="Arial" panose="020B0604020202020204" pitchFamily="34" charset="0"/>
                        </a:rPr>
                        <a:t>2</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963162392"/>
                  </a:ext>
                </a:extLst>
              </a:tr>
              <a:tr h="0">
                <a:tc>
                  <a:txBody>
                    <a:bodyPr/>
                    <a:lstStyle/>
                    <a:p>
                      <a:pPr marR="31115" algn="just">
                        <a:spcAft>
                          <a:spcPts val="0"/>
                        </a:spcAft>
                      </a:pPr>
                      <a:r>
                        <a:rPr lang="es-ES" sz="1800" kern="1200" dirty="0">
                          <a:effectLst/>
                          <a:latin typeface="Arial" panose="020B0604020202020204" pitchFamily="34" charset="0"/>
                          <a:cs typeface="Arial" panose="020B0604020202020204" pitchFamily="34" charset="0"/>
                        </a:rPr>
                        <a:t>Maestría en Estudios Interdisciplinarios de la Complejidad</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a:effectLst/>
                          <a:latin typeface="Arial" panose="020B0604020202020204" pitchFamily="34" charset="0"/>
                          <a:cs typeface="Arial" panose="020B0604020202020204" pitchFamily="34" charset="0"/>
                        </a:rPr>
                        <a:t>22</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93407022"/>
                  </a:ext>
                </a:extLst>
              </a:tr>
              <a:tr h="0">
                <a:tc>
                  <a:txBody>
                    <a:bodyPr/>
                    <a:lstStyle/>
                    <a:p>
                      <a:pPr marR="31115" algn="r">
                        <a:spcAft>
                          <a:spcPts val="0"/>
                        </a:spcAft>
                      </a:pPr>
                      <a:r>
                        <a:rPr lang="es-ES" sz="1800" dirty="0">
                          <a:effectLst/>
                          <a:latin typeface="Arial" panose="020B0604020202020204" pitchFamily="34" charset="0"/>
                          <a:cs typeface="Arial" panose="020B0604020202020204" pitchFamily="34" charset="0"/>
                        </a:rPr>
                        <a:t>FACULTAD</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dirty="0">
                          <a:effectLst/>
                          <a:latin typeface="Arial" panose="020B0604020202020204" pitchFamily="34" charset="0"/>
                          <a:cs typeface="Arial" panose="020B0604020202020204" pitchFamily="34" charset="0"/>
                        </a:rPr>
                        <a:t>36</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273425325"/>
                  </a:ext>
                </a:extLst>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2702056287"/>
              </p:ext>
            </p:extLst>
          </p:nvPr>
        </p:nvGraphicFramePr>
        <p:xfrm>
          <a:off x="1747597" y="4752376"/>
          <a:ext cx="8783898" cy="822960"/>
        </p:xfrm>
        <a:graphic>
          <a:graphicData uri="http://schemas.openxmlformats.org/drawingml/2006/table">
            <a:tbl>
              <a:tblPr firstRow="1" firstCol="1" bandRow="1">
                <a:tableStyleId>{0660B408-B3CF-4A94-85FC-2B1E0A45F4A2}</a:tableStyleId>
              </a:tblPr>
              <a:tblGrid>
                <a:gridCol w="7062749">
                  <a:extLst>
                    <a:ext uri="{9D8B030D-6E8A-4147-A177-3AD203B41FA5}">
                      <a16:colId xmlns="" xmlns:a16="http://schemas.microsoft.com/office/drawing/2014/main" val="347656799"/>
                    </a:ext>
                  </a:extLst>
                </a:gridCol>
                <a:gridCol w="1721149">
                  <a:extLst>
                    <a:ext uri="{9D8B030D-6E8A-4147-A177-3AD203B41FA5}">
                      <a16:colId xmlns="" xmlns:a16="http://schemas.microsoft.com/office/drawing/2014/main" val="3799939806"/>
                    </a:ext>
                  </a:extLst>
                </a:gridCol>
              </a:tblGrid>
              <a:tr h="0">
                <a:tc>
                  <a:txBody>
                    <a:bodyPr/>
                    <a:lstStyle/>
                    <a:p>
                      <a:pPr marR="31115" algn="just">
                        <a:spcAft>
                          <a:spcPts val="0"/>
                        </a:spcAft>
                      </a:pPr>
                      <a:r>
                        <a:rPr lang="es-ES" sz="1800" dirty="0">
                          <a:effectLst/>
                          <a:latin typeface="Arial" panose="020B0604020202020204" pitchFamily="34" charset="0"/>
                          <a:cs typeface="Arial" panose="020B0604020202020204" pitchFamily="34" charset="0"/>
                        </a:rPr>
                        <a:t>Universidad Surcolombiana</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a:effectLst/>
                          <a:latin typeface="Arial" panose="020B0604020202020204" pitchFamily="34" charset="0"/>
                          <a:cs typeface="Arial" panose="020B0604020202020204" pitchFamily="34" charset="0"/>
                        </a:rPr>
                        <a:t>1498</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116975408"/>
                  </a:ext>
                </a:extLst>
              </a:tr>
              <a:tr h="0">
                <a:tc>
                  <a:txBody>
                    <a:bodyPr/>
                    <a:lstStyle/>
                    <a:p>
                      <a:pPr marR="31115" algn="just">
                        <a:spcAft>
                          <a:spcPts val="0"/>
                        </a:spcAft>
                      </a:pPr>
                      <a:r>
                        <a:rPr lang="es-ES" sz="1800">
                          <a:effectLst/>
                          <a:latin typeface="Arial" panose="020B0604020202020204" pitchFamily="34" charset="0"/>
                          <a:cs typeface="Arial" panose="020B0604020202020204" pitchFamily="34" charset="0"/>
                        </a:rPr>
                        <a:t>Facultad</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a:effectLst/>
                          <a:latin typeface="Arial" panose="020B0604020202020204" pitchFamily="34" charset="0"/>
                          <a:cs typeface="Arial" panose="020B0604020202020204" pitchFamily="34" charset="0"/>
                        </a:rPr>
                        <a:t>36</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3625792595"/>
                  </a:ext>
                </a:extLst>
              </a:tr>
              <a:tr h="0">
                <a:tc>
                  <a:txBody>
                    <a:bodyPr/>
                    <a:lstStyle/>
                    <a:p>
                      <a:pPr marR="31115">
                        <a:spcAft>
                          <a:spcPts val="0"/>
                        </a:spcAft>
                      </a:pPr>
                      <a:r>
                        <a:rPr lang="es-ES" sz="1800">
                          <a:effectLst/>
                          <a:latin typeface="Arial" panose="020B0604020202020204" pitchFamily="34" charset="0"/>
                          <a:cs typeface="Arial" panose="020B0604020202020204" pitchFamily="34" charset="0"/>
                        </a:rPr>
                        <a:t>% de profesionales graduados por la Facultad</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dirty="0">
                          <a:effectLst/>
                          <a:latin typeface="Arial" panose="020B0604020202020204" pitchFamily="34" charset="0"/>
                          <a:cs typeface="Arial" panose="020B0604020202020204" pitchFamily="34" charset="0"/>
                        </a:rPr>
                        <a:t>2.4%</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1684488229"/>
                  </a:ext>
                </a:extLst>
              </a:tr>
            </a:tbl>
          </a:graphicData>
        </a:graphic>
      </p:graphicFrame>
      <p:sp>
        <p:nvSpPr>
          <p:cNvPr id="6" name="Rectangle 1"/>
          <p:cNvSpPr>
            <a:spLocks noChangeArrowheads="1"/>
          </p:cNvSpPr>
          <p:nvPr/>
        </p:nvSpPr>
        <p:spPr bwMode="auto">
          <a:xfrm>
            <a:off x="4261485" y="480526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7" name="9 CuadroTexto"/>
          <p:cNvSpPr txBox="1"/>
          <p:nvPr/>
        </p:nvSpPr>
        <p:spPr>
          <a:xfrm>
            <a:off x="1747596" y="5758216"/>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pic>
        <p:nvPicPr>
          <p:cNvPr id="8"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97489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2.1. SUBSISTEMA DE FORMACIÓN </a:t>
            </a:r>
            <a:endParaRPr lang="es-CO" sz="2000" dirty="0">
              <a:solidFill>
                <a:schemeClr val="bg1"/>
              </a:solidFill>
            </a:endParaRPr>
          </a:p>
        </p:txBody>
      </p:sp>
      <p:sp>
        <p:nvSpPr>
          <p:cNvPr id="3" name="Rectángulo 3"/>
          <p:cNvSpPr/>
          <p:nvPr/>
        </p:nvSpPr>
        <p:spPr>
          <a:xfrm>
            <a:off x="2521135" y="1518496"/>
            <a:ext cx="7236822" cy="430887"/>
          </a:xfrm>
          <a:prstGeom prst="rect">
            <a:avLst/>
          </a:prstGeom>
        </p:spPr>
        <p:txBody>
          <a:bodyPr wrap="square">
            <a:spAutoFit/>
          </a:bodyPr>
          <a:lstStyle/>
          <a:p>
            <a:pPr algn="ctr"/>
            <a:r>
              <a:rPr lang="es-ES" sz="2200" b="1" dirty="0" smtClean="0">
                <a:latin typeface="Arial" panose="020B0604020202020204" pitchFamily="34" charset="0"/>
                <a:cs typeface="Arial" panose="020B0604020202020204" pitchFamily="34" charset="0"/>
              </a:rPr>
              <a:t>MOVILIDAD DOCENTE Y ESTUDIANTIL</a:t>
            </a:r>
            <a:endParaRPr lang="es-CO" sz="2200" dirty="0">
              <a:latin typeface="Arial" panose="020B0604020202020204" pitchFamily="34" charset="0"/>
              <a:cs typeface="Arial" panose="020B060402020202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4265939139"/>
              </p:ext>
            </p:extLst>
          </p:nvPr>
        </p:nvGraphicFramePr>
        <p:xfrm>
          <a:off x="1373465" y="2238602"/>
          <a:ext cx="9532162" cy="1371600"/>
        </p:xfrm>
        <a:graphic>
          <a:graphicData uri="http://schemas.openxmlformats.org/drawingml/2006/table">
            <a:tbl>
              <a:tblPr firstRow="1" firstCol="1" bandRow="1">
                <a:tableStyleId>{0660B408-B3CF-4A94-85FC-2B1E0A45F4A2}</a:tableStyleId>
              </a:tblPr>
              <a:tblGrid>
                <a:gridCol w="1628760">
                  <a:extLst>
                    <a:ext uri="{9D8B030D-6E8A-4147-A177-3AD203B41FA5}">
                      <a16:colId xmlns="" xmlns:a16="http://schemas.microsoft.com/office/drawing/2014/main" val="139314473"/>
                    </a:ext>
                  </a:extLst>
                </a:gridCol>
                <a:gridCol w="2048996">
                  <a:extLst>
                    <a:ext uri="{9D8B030D-6E8A-4147-A177-3AD203B41FA5}">
                      <a16:colId xmlns="" xmlns:a16="http://schemas.microsoft.com/office/drawing/2014/main" val="1289913765"/>
                    </a:ext>
                  </a:extLst>
                </a:gridCol>
                <a:gridCol w="2048996">
                  <a:extLst>
                    <a:ext uri="{9D8B030D-6E8A-4147-A177-3AD203B41FA5}">
                      <a16:colId xmlns="" xmlns:a16="http://schemas.microsoft.com/office/drawing/2014/main" val="987137762"/>
                    </a:ext>
                  </a:extLst>
                </a:gridCol>
                <a:gridCol w="1902705">
                  <a:extLst>
                    <a:ext uri="{9D8B030D-6E8A-4147-A177-3AD203B41FA5}">
                      <a16:colId xmlns="" xmlns:a16="http://schemas.microsoft.com/office/drawing/2014/main" val="2409626700"/>
                    </a:ext>
                  </a:extLst>
                </a:gridCol>
                <a:gridCol w="1902705">
                  <a:extLst>
                    <a:ext uri="{9D8B030D-6E8A-4147-A177-3AD203B41FA5}">
                      <a16:colId xmlns="" xmlns:a16="http://schemas.microsoft.com/office/drawing/2014/main" val="1965897550"/>
                    </a:ext>
                  </a:extLst>
                </a:gridCol>
              </a:tblGrid>
              <a:tr h="0">
                <a:tc rowSpan="2">
                  <a:txBody>
                    <a:bodyPr/>
                    <a:lstStyle/>
                    <a:p>
                      <a:pPr marR="31115" algn="ctr">
                        <a:spcAft>
                          <a:spcPts val="0"/>
                        </a:spcAft>
                      </a:pPr>
                      <a:r>
                        <a:rPr lang="es-ES" sz="1800" dirty="0">
                          <a:effectLst/>
                          <a:latin typeface="Arial" panose="020B0604020202020204" pitchFamily="34" charset="0"/>
                          <a:cs typeface="Arial" panose="020B0604020202020204" pitchFamily="34" charset="0"/>
                        </a:rPr>
                        <a:t>VINCULO</a:t>
                      </a:r>
                      <a:endParaRPr lang="es-CO" sz="1800" dirty="0">
                        <a:effectLst/>
                        <a:latin typeface="Arial" panose="020B0604020202020204" pitchFamily="34" charset="0"/>
                        <a:cs typeface="Arial" panose="020B0604020202020204" pitchFamily="34" charset="0"/>
                      </a:endParaRPr>
                    </a:p>
                    <a:p>
                      <a:pPr marR="31115" algn="ctr">
                        <a:spcAft>
                          <a:spcPts val="0"/>
                        </a:spcAft>
                      </a:pPr>
                      <a:r>
                        <a:rPr lang="es-ES" sz="1800" dirty="0">
                          <a:effectLst/>
                          <a:latin typeface="Arial" panose="020B0604020202020204" pitchFamily="34" charset="0"/>
                          <a:cs typeface="Arial" panose="020B0604020202020204" pitchFamily="34" charset="0"/>
                        </a:rPr>
                        <a:t>USCO</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R="31115" algn="ctr">
                        <a:spcAft>
                          <a:spcPts val="0"/>
                        </a:spcAft>
                      </a:pPr>
                      <a:r>
                        <a:rPr lang="es-ES" sz="1800" dirty="0">
                          <a:effectLst/>
                          <a:latin typeface="Arial" panose="020B0604020202020204" pitchFamily="34" charset="0"/>
                          <a:cs typeface="Arial" panose="020B0604020202020204" pitchFamily="34" charset="0"/>
                        </a:rPr>
                        <a:t>NACIONAL</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s-CO"/>
                    </a:p>
                  </a:txBody>
                  <a:tcPr/>
                </a:tc>
                <a:tc gridSpan="2">
                  <a:txBody>
                    <a:bodyPr/>
                    <a:lstStyle/>
                    <a:p>
                      <a:pPr marR="31115" algn="ctr">
                        <a:spcAft>
                          <a:spcPts val="0"/>
                        </a:spcAft>
                      </a:pPr>
                      <a:r>
                        <a:rPr lang="es-ES" sz="1800" dirty="0">
                          <a:effectLst/>
                          <a:latin typeface="Arial" panose="020B0604020202020204" pitchFamily="34" charset="0"/>
                          <a:cs typeface="Arial" panose="020B0604020202020204" pitchFamily="34" charset="0"/>
                        </a:rPr>
                        <a:t>INTERNACIONAL</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s-CO"/>
                    </a:p>
                  </a:txBody>
                  <a:tcPr/>
                </a:tc>
                <a:extLst>
                  <a:ext uri="{0D108BD9-81ED-4DB2-BD59-A6C34878D82A}">
                    <a16:rowId xmlns="" xmlns:a16="http://schemas.microsoft.com/office/drawing/2014/main" val="60488161"/>
                  </a:ext>
                </a:extLst>
              </a:tr>
              <a:tr h="0">
                <a:tc vMerge="1">
                  <a:txBody>
                    <a:bodyPr/>
                    <a:lstStyle/>
                    <a:p>
                      <a:endParaRPr lang="es-CO"/>
                    </a:p>
                  </a:txBody>
                  <a:tcPr/>
                </a:tc>
                <a:tc>
                  <a:txBody>
                    <a:bodyPr/>
                    <a:lstStyle/>
                    <a:p>
                      <a:pPr marR="31115" algn="ctr">
                        <a:spcAft>
                          <a:spcPts val="0"/>
                        </a:spcAft>
                      </a:pPr>
                      <a:r>
                        <a:rPr lang="es-ES" sz="1800" dirty="0">
                          <a:effectLst/>
                          <a:latin typeface="Arial" panose="020B0604020202020204" pitchFamily="34" charset="0"/>
                          <a:cs typeface="Arial" panose="020B0604020202020204" pitchFamily="34" charset="0"/>
                        </a:rPr>
                        <a:t>EVENTOS</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dirty="0">
                          <a:effectLst/>
                          <a:latin typeface="Arial" panose="020B0604020202020204" pitchFamily="34" charset="0"/>
                          <a:cs typeface="Arial" panose="020B0604020202020204" pitchFamily="34" charset="0"/>
                        </a:rPr>
                        <a:t>PARTICIPANTES</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a:effectLst/>
                          <a:latin typeface="Arial" panose="020B0604020202020204" pitchFamily="34" charset="0"/>
                          <a:cs typeface="Arial" panose="020B0604020202020204" pitchFamily="34" charset="0"/>
                        </a:rPr>
                        <a:t>EVENTOS</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a:effectLst/>
                          <a:latin typeface="Arial" panose="020B0604020202020204" pitchFamily="34" charset="0"/>
                          <a:cs typeface="Arial" panose="020B0604020202020204" pitchFamily="34" charset="0"/>
                        </a:rPr>
                        <a:t>PARTICIPANTES</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832269615"/>
                  </a:ext>
                </a:extLst>
              </a:tr>
              <a:tr h="0">
                <a:tc>
                  <a:txBody>
                    <a:bodyPr/>
                    <a:lstStyle/>
                    <a:p>
                      <a:pPr marR="31115" algn="ctr">
                        <a:spcAft>
                          <a:spcPts val="0"/>
                        </a:spcAft>
                      </a:pPr>
                      <a:r>
                        <a:rPr lang="es-ES" sz="1800">
                          <a:effectLst/>
                          <a:latin typeface="Arial" panose="020B0604020202020204" pitchFamily="34" charset="0"/>
                          <a:cs typeface="Arial" panose="020B0604020202020204" pitchFamily="34" charset="0"/>
                        </a:rPr>
                        <a:t>Docentes</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6</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11</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11</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12</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077845057"/>
                  </a:ext>
                </a:extLst>
              </a:tr>
              <a:tr h="0">
                <a:tc>
                  <a:txBody>
                    <a:bodyPr/>
                    <a:lstStyle/>
                    <a:p>
                      <a:pPr marR="31115" algn="ctr">
                        <a:spcAft>
                          <a:spcPts val="0"/>
                        </a:spcAft>
                      </a:pPr>
                      <a:r>
                        <a:rPr lang="es-ES" sz="1800">
                          <a:effectLst/>
                          <a:latin typeface="Arial" panose="020B0604020202020204" pitchFamily="34" charset="0"/>
                          <a:cs typeface="Arial" panose="020B0604020202020204" pitchFamily="34" charset="0"/>
                        </a:rPr>
                        <a:t>Estudiantes</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9</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20</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3</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4</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305544182"/>
                  </a:ext>
                </a:extLst>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143520063"/>
              </p:ext>
            </p:extLst>
          </p:nvPr>
        </p:nvGraphicFramePr>
        <p:xfrm>
          <a:off x="1373466" y="3796397"/>
          <a:ext cx="9532162" cy="1410775"/>
        </p:xfrm>
        <a:graphic>
          <a:graphicData uri="http://schemas.openxmlformats.org/drawingml/2006/table">
            <a:tbl>
              <a:tblPr firstRow="1" firstCol="1" bandRow="1">
                <a:tableStyleId>{0660B408-B3CF-4A94-85FC-2B1E0A45F4A2}</a:tableStyleId>
              </a:tblPr>
              <a:tblGrid>
                <a:gridCol w="1628760">
                  <a:extLst>
                    <a:ext uri="{9D8B030D-6E8A-4147-A177-3AD203B41FA5}">
                      <a16:colId xmlns="" xmlns:a16="http://schemas.microsoft.com/office/drawing/2014/main" val="3131292214"/>
                    </a:ext>
                  </a:extLst>
                </a:gridCol>
                <a:gridCol w="4097992">
                  <a:extLst>
                    <a:ext uri="{9D8B030D-6E8A-4147-A177-3AD203B41FA5}">
                      <a16:colId xmlns="" xmlns:a16="http://schemas.microsoft.com/office/drawing/2014/main" val="2020307348"/>
                    </a:ext>
                  </a:extLst>
                </a:gridCol>
                <a:gridCol w="3805410">
                  <a:extLst>
                    <a:ext uri="{9D8B030D-6E8A-4147-A177-3AD203B41FA5}">
                      <a16:colId xmlns="" xmlns:a16="http://schemas.microsoft.com/office/drawing/2014/main" val="717125010"/>
                    </a:ext>
                  </a:extLst>
                </a:gridCol>
              </a:tblGrid>
              <a:tr h="335027">
                <a:tc>
                  <a:txBody>
                    <a:bodyPr/>
                    <a:lstStyle/>
                    <a:p>
                      <a:pPr marR="31115" algn="ctr">
                        <a:spcAft>
                          <a:spcPts val="0"/>
                        </a:spcAft>
                      </a:pPr>
                      <a:r>
                        <a:rPr lang="es-ES" sz="1800" dirty="0">
                          <a:effectLst/>
                          <a:latin typeface="Arial" panose="020B0604020202020204" pitchFamily="34" charset="0"/>
                          <a:cs typeface="Arial" panose="020B0604020202020204" pitchFamily="34" charset="0"/>
                        </a:rPr>
                        <a:t>PONENCIAS</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R="31115" algn="ctr">
                        <a:spcAft>
                          <a:spcPts val="0"/>
                        </a:spcAft>
                      </a:pPr>
                      <a:r>
                        <a:rPr lang="es-ES" sz="1800" dirty="0">
                          <a:effectLst/>
                          <a:latin typeface="Arial" panose="020B0604020202020204" pitchFamily="34" charset="0"/>
                          <a:cs typeface="Arial" panose="020B0604020202020204" pitchFamily="34" charset="0"/>
                        </a:rPr>
                        <a:t>NACIONAL</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R="31115" algn="ctr">
                        <a:spcAft>
                          <a:spcPts val="0"/>
                        </a:spcAft>
                      </a:pPr>
                      <a:r>
                        <a:rPr lang="es-ES" sz="1800" dirty="0">
                          <a:effectLst/>
                          <a:latin typeface="Arial" panose="020B0604020202020204" pitchFamily="34" charset="0"/>
                          <a:cs typeface="Arial" panose="020B0604020202020204" pitchFamily="34" charset="0"/>
                        </a:rPr>
                        <a:t>INTERNACIONAL</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262430199"/>
                  </a:ext>
                </a:extLst>
              </a:tr>
              <a:tr h="508346">
                <a:tc>
                  <a:txBody>
                    <a:bodyPr/>
                    <a:lstStyle/>
                    <a:p>
                      <a:pPr marR="31115" algn="just">
                        <a:spcAft>
                          <a:spcPts val="0"/>
                        </a:spcAft>
                      </a:pPr>
                      <a:r>
                        <a:rPr lang="es-CO" sz="1800" dirty="0" smtClean="0">
                          <a:effectLst/>
                          <a:latin typeface="Arial" panose="020B0604020202020204" pitchFamily="34" charset="0"/>
                          <a:cs typeface="Arial" panose="020B0604020202020204" pitchFamily="34" charset="0"/>
                        </a:rPr>
                        <a:t>Docentes</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2</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3</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2915930041"/>
                  </a:ext>
                </a:extLst>
              </a:tr>
              <a:tr h="567402">
                <a:tc>
                  <a:txBody>
                    <a:bodyPr/>
                    <a:lstStyle/>
                    <a:p>
                      <a:pPr marR="31115" algn="just">
                        <a:spcAft>
                          <a:spcPts val="0"/>
                        </a:spcAft>
                        <a:tabLst>
                          <a:tab pos="850900" algn="l"/>
                        </a:tabLst>
                      </a:pPr>
                      <a:r>
                        <a:rPr lang="es-CO" sz="1800" dirty="0" smtClean="0">
                          <a:effectLst/>
                          <a:latin typeface="Arial" panose="020B0604020202020204" pitchFamily="34" charset="0"/>
                          <a:cs typeface="Arial" panose="020B0604020202020204" pitchFamily="34" charset="0"/>
                        </a:rPr>
                        <a:t>Estudiantes</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2</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R="31115" algn="ctr">
                        <a:spcAft>
                          <a:spcPts val="0"/>
                        </a:spcAft>
                      </a:pPr>
                      <a:r>
                        <a:rPr lang="es-CO" sz="1800" dirty="0" smtClean="0">
                          <a:effectLst/>
                          <a:latin typeface="Arial" panose="020B0604020202020204" pitchFamily="34" charset="0"/>
                          <a:cs typeface="Arial" panose="020B0604020202020204" pitchFamily="34" charset="0"/>
                        </a:rPr>
                        <a:t>0</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10002"/>
                  </a:ext>
                </a:extLst>
              </a:tr>
            </a:tbl>
          </a:graphicData>
        </a:graphic>
      </p:graphicFrame>
      <p:sp>
        <p:nvSpPr>
          <p:cNvPr id="6" name="Rectangle 1"/>
          <p:cNvSpPr>
            <a:spLocks noChangeArrowheads="1"/>
          </p:cNvSpPr>
          <p:nvPr/>
        </p:nvSpPr>
        <p:spPr bwMode="auto">
          <a:xfrm>
            <a:off x="2847975" y="444583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7" name="9 CuadroTexto"/>
          <p:cNvSpPr txBox="1"/>
          <p:nvPr/>
        </p:nvSpPr>
        <p:spPr>
          <a:xfrm>
            <a:off x="1373465" y="5280531"/>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pic>
        <p:nvPicPr>
          <p:cNvPr id="8"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1535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2.2. SUBSISTEMA DE INVESTIGACIÓN </a:t>
            </a:r>
            <a:endParaRPr lang="es-CO" sz="2000" dirty="0">
              <a:solidFill>
                <a:schemeClr val="bg1"/>
              </a:solidFill>
            </a:endParaRPr>
          </a:p>
        </p:txBody>
      </p:sp>
      <p:sp>
        <p:nvSpPr>
          <p:cNvPr id="3" name="Rectángulo 3"/>
          <p:cNvSpPr/>
          <p:nvPr/>
        </p:nvSpPr>
        <p:spPr>
          <a:xfrm>
            <a:off x="2521135" y="1441006"/>
            <a:ext cx="7236822" cy="430887"/>
          </a:xfrm>
          <a:prstGeom prst="rect">
            <a:avLst/>
          </a:prstGeom>
        </p:spPr>
        <p:txBody>
          <a:bodyPr wrap="square">
            <a:spAutoFit/>
          </a:bodyPr>
          <a:lstStyle/>
          <a:p>
            <a:pPr algn="ctr"/>
            <a:r>
              <a:rPr lang="es-ES" sz="2200" b="1" dirty="0" smtClean="0">
                <a:latin typeface="Arial" panose="020B0604020202020204" pitchFamily="34" charset="0"/>
                <a:cs typeface="Arial" panose="020B0604020202020204" pitchFamily="34" charset="0"/>
              </a:rPr>
              <a:t>GRUPOS DE INVESTIGACIÓN FACIEN</a:t>
            </a:r>
            <a:endParaRPr lang="es-CO" sz="2200" dirty="0">
              <a:latin typeface="Arial" panose="020B0604020202020204" pitchFamily="34" charset="0"/>
              <a:cs typeface="Arial" panose="020B0604020202020204" pitchFamily="34" charset="0"/>
            </a:endParaRPr>
          </a:p>
        </p:txBody>
      </p:sp>
      <p:sp>
        <p:nvSpPr>
          <p:cNvPr id="6" name="Rectangle 1"/>
          <p:cNvSpPr>
            <a:spLocks noChangeArrowheads="1"/>
          </p:cNvSpPr>
          <p:nvPr/>
        </p:nvSpPr>
        <p:spPr bwMode="auto">
          <a:xfrm>
            <a:off x="2847975" y="444583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7" name="9 CuadroTexto"/>
          <p:cNvSpPr txBox="1"/>
          <p:nvPr/>
        </p:nvSpPr>
        <p:spPr>
          <a:xfrm>
            <a:off x="659869" y="5863938"/>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graphicFrame>
        <p:nvGraphicFramePr>
          <p:cNvPr id="8" name="Tabla 7"/>
          <p:cNvGraphicFramePr>
            <a:graphicFrameLocks noGrp="1"/>
          </p:cNvGraphicFramePr>
          <p:nvPr>
            <p:extLst>
              <p:ext uri="{D42A27DB-BD31-4B8C-83A1-F6EECF244321}">
                <p14:modId xmlns:p14="http://schemas.microsoft.com/office/powerpoint/2010/main" val="3337042689"/>
              </p:ext>
            </p:extLst>
          </p:nvPr>
        </p:nvGraphicFramePr>
        <p:xfrm>
          <a:off x="659869" y="2062308"/>
          <a:ext cx="10959353" cy="3413760"/>
        </p:xfrm>
        <a:graphic>
          <a:graphicData uri="http://schemas.openxmlformats.org/drawingml/2006/table">
            <a:tbl>
              <a:tblPr firstRow="1" firstCol="1" bandRow="1">
                <a:tableStyleId>{0660B408-B3CF-4A94-85FC-2B1E0A45F4A2}</a:tableStyleId>
              </a:tblPr>
              <a:tblGrid>
                <a:gridCol w="4304180">
                  <a:extLst>
                    <a:ext uri="{9D8B030D-6E8A-4147-A177-3AD203B41FA5}">
                      <a16:colId xmlns="" xmlns:a16="http://schemas.microsoft.com/office/drawing/2014/main" val="4176624720"/>
                    </a:ext>
                  </a:extLst>
                </a:gridCol>
                <a:gridCol w="4027551">
                  <a:extLst>
                    <a:ext uri="{9D8B030D-6E8A-4147-A177-3AD203B41FA5}">
                      <a16:colId xmlns="" xmlns:a16="http://schemas.microsoft.com/office/drawing/2014/main" val="1724953895"/>
                    </a:ext>
                  </a:extLst>
                </a:gridCol>
                <a:gridCol w="2627622">
                  <a:extLst>
                    <a:ext uri="{9D8B030D-6E8A-4147-A177-3AD203B41FA5}">
                      <a16:colId xmlns="" xmlns:a16="http://schemas.microsoft.com/office/drawing/2014/main" val="3679538422"/>
                    </a:ext>
                  </a:extLst>
                </a:gridCol>
              </a:tblGrid>
              <a:tr h="0">
                <a:tc>
                  <a:txBody>
                    <a:bodyPr/>
                    <a:lstStyle/>
                    <a:p>
                      <a:pPr marL="457200" marR="31115" algn="ctr">
                        <a:spcAft>
                          <a:spcPts val="0"/>
                        </a:spcAft>
                      </a:pPr>
                      <a:r>
                        <a:rPr lang="es-CO" sz="2000" dirty="0">
                          <a:effectLst/>
                          <a:latin typeface="Arial" panose="020B0604020202020204" pitchFamily="34" charset="0"/>
                          <a:cs typeface="Arial" panose="020B0604020202020204" pitchFamily="34" charset="0"/>
                        </a:rPr>
                        <a:t>GRUPO</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457200" marR="31115" algn="ctr">
                        <a:spcAft>
                          <a:spcPts val="0"/>
                        </a:spcAft>
                      </a:pPr>
                      <a:r>
                        <a:rPr lang="es-CO" sz="2000">
                          <a:effectLst/>
                          <a:latin typeface="Arial" panose="020B0604020202020204" pitchFamily="34" charset="0"/>
                          <a:cs typeface="Arial" panose="020B0604020202020204" pitchFamily="34" charset="0"/>
                        </a:rPr>
                        <a:t>LIDER</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457200" marR="31115" algn="ctr">
                        <a:spcAft>
                          <a:spcPts val="0"/>
                        </a:spcAft>
                      </a:pPr>
                      <a:r>
                        <a:rPr lang="es-CO" sz="2000" dirty="0">
                          <a:effectLst/>
                          <a:latin typeface="Arial" panose="020B0604020202020204" pitchFamily="34" charset="0"/>
                          <a:cs typeface="Arial" panose="020B0604020202020204" pitchFamily="34" charset="0"/>
                        </a:rPr>
                        <a:t>CLASIFICACIÒN COLCIENCIAS</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3625675350"/>
                  </a:ext>
                </a:extLst>
              </a:tr>
              <a:tr h="0">
                <a:tc>
                  <a:txBody>
                    <a:bodyPr/>
                    <a:lstStyle/>
                    <a:p>
                      <a:pPr algn="just">
                        <a:lnSpc>
                          <a:spcPct val="115000"/>
                        </a:lnSpc>
                        <a:spcAft>
                          <a:spcPts val="0"/>
                        </a:spcAft>
                      </a:pPr>
                      <a:r>
                        <a:rPr lang="es-CO" sz="2000" kern="1200" dirty="0">
                          <a:effectLst/>
                          <a:latin typeface="Arial" panose="020B0604020202020204" pitchFamily="34" charset="0"/>
                          <a:cs typeface="Arial" panose="020B0604020202020204" pitchFamily="34" charset="0"/>
                        </a:rPr>
                        <a:t>FÍSICA TEÓRICA</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lnSpc>
                          <a:spcPct val="115000"/>
                        </a:lnSpc>
                        <a:spcAft>
                          <a:spcPts val="0"/>
                        </a:spcAft>
                      </a:pPr>
                      <a:r>
                        <a:rPr lang="es-CO" sz="2000" kern="1200" dirty="0">
                          <a:effectLst/>
                          <a:latin typeface="Arial" panose="020B0604020202020204" pitchFamily="34" charset="0"/>
                          <a:cs typeface="Arial" panose="020B0604020202020204" pitchFamily="34" charset="0"/>
                        </a:rPr>
                        <a:t>Hernando González Sierra</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2000" kern="1200">
                          <a:effectLst/>
                          <a:latin typeface="Arial" panose="020B0604020202020204" pitchFamily="34" charset="0"/>
                          <a:cs typeface="Arial" panose="020B0604020202020204" pitchFamily="34" charset="0"/>
                        </a:rPr>
                        <a:t>C</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 xmlns:a16="http://schemas.microsoft.com/office/drawing/2014/main" val="3364199744"/>
                  </a:ext>
                </a:extLst>
              </a:tr>
              <a:tr h="0">
                <a:tc>
                  <a:txBody>
                    <a:bodyPr/>
                    <a:lstStyle/>
                    <a:p>
                      <a:pPr algn="just">
                        <a:lnSpc>
                          <a:spcPct val="115000"/>
                        </a:lnSpc>
                        <a:spcAft>
                          <a:spcPts val="0"/>
                        </a:spcAft>
                      </a:pPr>
                      <a:r>
                        <a:rPr lang="es-CO" sz="2000" kern="1200">
                          <a:effectLst/>
                          <a:latin typeface="Arial" panose="020B0604020202020204" pitchFamily="34" charset="0"/>
                          <a:cs typeface="Arial" panose="020B0604020202020204" pitchFamily="34" charset="0"/>
                        </a:rPr>
                        <a:t>GINACUA</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lnSpc>
                          <a:spcPct val="115000"/>
                        </a:lnSpc>
                        <a:spcAft>
                          <a:spcPts val="0"/>
                        </a:spcAft>
                      </a:pPr>
                      <a:r>
                        <a:rPr lang="es-CO" sz="2000" kern="1200" dirty="0">
                          <a:effectLst/>
                          <a:latin typeface="Arial" panose="020B0604020202020204" pitchFamily="34" charset="0"/>
                          <a:cs typeface="Arial" panose="020B0604020202020204" pitchFamily="34" charset="0"/>
                        </a:rPr>
                        <a:t>Rubén Darío Valbuena Villareal  </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2000" kern="1200">
                          <a:effectLst/>
                          <a:latin typeface="Arial" panose="020B0604020202020204" pitchFamily="34" charset="0"/>
                          <a:cs typeface="Arial" panose="020B0604020202020204" pitchFamily="34" charset="0"/>
                        </a:rPr>
                        <a:t>C</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 xmlns:a16="http://schemas.microsoft.com/office/drawing/2014/main" val="3271577299"/>
                  </a:ext>
                </a:extLst>
              </a:tr>
              <a:tr h="0">
                <a:tc>
                  <a:txBody>
                    <a:bodyPr/>
                    <a:lstStyle/>
                    <a:p>
                      <a:pPr algn="just">
                        <a:lnSpc>
                          <a:spcPct val="115000"/>
                        </a:lnSpc>
                        <a:spcAft>
                          <a:spcPts val="0"/>
                        </a:spcAft>
                      </a:pPr>
                      <a:r>
                        <a:rPr lang="es-CO" sz="2000" kern="1200">
                          <a:effectLst/>
                          <a:latin typeface="Arial" panose="020B0604020202020204" pitchFamily="34" charset="0"/>
                          <a:cs typeface="Arial" panose="020B0604020202020204" pitchFamily="34" charset="0"/>
                        </a:rPr>
                        <a:t>DINUSCO</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lnSpc>
                          <a:spcPct val="115000"/>
                        </a:lnSpc>
                        <a:spcAft>
                          <a:spcPts val="0"/>
                        </a:spcAft>
                      </a:pPr>
                      <a:r>
                        <a:rPr lang="es-CO" sz="2000" kern="1200" dirty="0">
                          <a:effectLst/>
                          <a:latin typeface="Arial" panose="020B0604020202020204" pitchFamily="34" charset="0"/>
                          <a:cs typeface="Arial" panose="020B0604020202020204" pitchFamily="34" charset="0"/>
                        </a:rPr>
                        <a:t>Mauro Montealegre Cárdenas</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2000" kern="1200">
                          <a:effectLst/>
                          <a:latin typeface="Arial" panose="020B0604020202020204" pitchFamily="34" charset="0"/>
                          <a:cs typeface="Arial" panose="020B0604020202020204" pitchFamily="34" charset="0"/>
                        </a:rPr>
                        <a:t>Reconocido </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 xmlns:a16="http://schemas.microsoft.com/office/drawing/2014/main" val="2814109453"/>
                  </a:ext>
                </a:extLst>
              </a:tr>
              <a:tr h="0">
                <a:tc>
                  <a:txBody>
                    <a:bodyPr/>
                    <a:lstStyle/>
                    <a:p>
                      <a:pPr algn="just">
                        <a:lnSpc>
                          <a:spcPct val="115000"/>
                        </a:lnSpc>
                        <a:spcAft>
                          <a:spcPts val="0"/>
                        </a:spcAft>
                      </a:pPr>
                      <a:r>
                        <a:rPr lang="es-CO" sz="2000" kern="1200">
                          <a:effectLst/>
                          <a:latin typeface="Arial" panose="020B0604020202020204" pitchFamily="34" charset="0"/>
                          <a:cs typeface="Arial" panose="020B0604020202020204" pitchFamily="34" charset="0"/>
                        </a:rPr>
                        <a:t>FIASUR</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lnSpc>
                          <a:spcPct val="115000"/>
                        </a:lnSpc>
                        <a:spcAft>
                          <a:spcPts val="0"/>
                        </a:spcAft>
                      </a:pPr>
                      <a:r>
                        <a:rPr lang="es-CO" sz="2000" kern="1200" dirty="0">
                          <a:effectLst/>
                          <a:latin typeface="Arial" panose="020B0604020202020204" pitchFamily="34" charset="0"/>
                          <a:cs typeface="Arial" panose="020B0604020202020204" pitchFamily="34" charset="0"/>
                        </a:rPr>
                        <a:t>Daniel </a:t>
                      </a:r>
                      <a:r>
                        <a:rPr lang="es-CO" sz="2000" kern="1200" dirty="0" err="1">
                          <a:effectLst/>
                          <a:latin typeface="Arial" panose="020B0604020202020204" pitchFamily="34" charset="0"/>
                          <a:cs typeface="Arial" panose="020B0604020202020204" pitchFamily="34" charset="0"/>
                        </a:rPr>
                        <a:t>Suescun</a:t>
                      </a:r>
                      <a:r>
                        <a:rPr lang="es-CO" sz="2000" kern="1200" dirty="0">
                          <a:effectLst/>
                          <a:latin typeface="Arial" panose="020B0604020202020204" pitchFamily="34" charset="0"/>
                          <a:cs typeface="Arial" panose="020B0604020202020204" pitchFamily="34" charset="0"/>
                        </a:rPr>
                        <a:t> Díaz</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2000" kern="1200">
                          <a:effectLst/>
                          <a:latin typeface="Arial" panose="020B0604020202020204" pitchFamily="34" charset="0"/>
                          <a:cs typeface="Arial" panose="020B0604020202020204" pitchFamily="34" charset="0"/>
                        </a:rPr>
                        <a:t>Sin categorizar</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 xmlns:a16="http://schemas.microsoft.com/office/drawing/2014/main" val="2231823480"/>
                  </a:ext>
                </a:extLst>
              </a:tr>
              <a:tr h="0">
                <a:tc>
                  <a:txBody>
                    <a:bodyPr/>
                    <a:lstStyle/>
                    <a:p>
                      <a:pPr algn="just">
                        <a:lnSpc>
                          <a:spcPct val="115000"/>
                        </a:lnSpc>
                        <a:spcAft>
                          <a:spcPts val="0"/>
                        </a:spcAft>
                      </a:pPr>
                      <a:r>
                        <a:rPr lang="es-CO" sz="2000" kern="1200">
                          <a:effectLst/>
                          <a:latin typeface="Arial" panose="020B0604020202020204" pitchFamily="34" charset="0"/>
                          <a:cs typeface="Arial" panose="020B0604020202020204" pitchFamily="34" charset="0"/>
                        </a:rPr>
                        <a:t>BIOESMATH</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lnSpc>
                          <a:spcPct val="115000"/>
                        </a:lnSpc>
                        <a:spcAft>
                          <a:spcPts val="0"/>
                        </a:spcAft>
                      </a:pPr>
                      <a:r>
                        <a:rPr lang="es-CO" sz="2000" kern="1200" dirty="0" err="1">
                          <a:effectLst/>
                          <a:latin typeface="Arial" panose="020B0604020202020204" pitchFamily="34" charset="0"/>
                          <a:cs typeface="Arial" panose="020B0604020202020204" pitchFamily="34" charset="0"/>
                        </a:rPr>
                        <a:t>Yineth</a:t>
                      </a:r>
                      <a:r>
                        <a:rPr lang="es-CO" sz="2000" kern="1200" dirty="0">
                          <a:effectLst/>
                          <a:latin typeface="Arial" panose="020B0604020202020204" pitchFamily="34" charset="0"/>
                          <a:cs typeface="Arial" panose="020B0604020202020204" pitchFamily="34" charset="0"/>
                        </a:rPr>
                        <a:t> Medina Arce</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2000" kern="1200">
                          <a:effectLst/>
                          <a:latin typeface="Arial" panose="020B0604020202020204" pitchFamily="34" charset="0"/>
                          <a:cs typeface="Arial" panose="020B0604020202020204" pitchFamily="34" charset="0"/>
                        </a:rPr>
                        <a:t>Sin categorizar</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 xmlns:a16="http://schemas.microsoft.com/office/drawing/2014/main" val="1725069493"/>
                  </a:ext>
                </a:extLst>
              </a:tr>
              <a:tr h="0">
                <a:tc>
                  <a:txBody>
                    <a:bodyPr/>
                    <a:lstStyle/>
                    <a:p>
                      <a:pPr algn="just">
                        <a:lnSpc>
                          <a:spcPct val="115000"/>
                        </a:lnSpc>
                        <a:spcAft>
                          <a:spcPts val="0"/>
                        </a:spcAft>
                      </a:pPr>
                      <a:r>
                        <a:rPr lang="es-CO" sz="2000" kern="1200">
                          <a:effectLst/>
                          <a:latin typeface="Arial" panose="020B0604020202020204" pitchFamily="34" charset="0"/>
                          <a:cs typeface="Arial" panose="020B0604020202020204" pitchFamily="34" charset="0"/>
                        </a:rPr>
                        <a:t>TECNOLOGIAS VIRTUALES</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lnSpc>
                          <a:spcPct val="115000"/>
                        </a:lnSpc>
                        <a:spcAft>
                          <a:spcPts val="0"/>
                        </a:spcAft>
                      </a:pPr>
                      <a:r>
                        <a:rPr lang="es-CO" sz="2000" kern="1200" dirty="0">
                          <a:effectLst/>
                          <a:latin typeface="Arial" panose="020B0604020202020204" pitchFamily="34" charset="0"/>
                          <a:cs typeface="Arial" panose="020B0604020202020204" pitchFamily="34" charset="0"/>
                        </a:rPr>
                        <a:t>Jaime </a:t>
                      </a:r>
                      <a:r>
                        <a:rPr lang="es-CO" sz="2000" kern="1200" dirty="0" err="1">
                          <a:effectLst/>
                          <a:latin typeface="Arial" panose="020B0604020202020204" pitchFamily="34" charset="0"/>
                          <a:cs typeface="Arial" panose="020B0604020202020204" pitchFamily="34" charset="0"/>
                        </a:rPr>
                        <a:t>Polania</a:t>
                      </a:r>
                      <a:r>
                        <a:rPr lang="es-CO" sz="2000" kern="1200" dirty="0">
                          <a:effectLst/>
                          <a:latin typeface="Arial" panose="020B0604020202020204" pitchFamily="34" charset="0"/>
                          <a:cs typeface="Arial" panose="020B0604020202020204" pitchFamily="34" charset="0"/>
                        </a:rPr>
                        <a:t> Perdomo</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2000" kern="1200" dirty="0">
                          <a:effectLst/>
                          <a:latin typeface="Arial" panose="020B0604020202020204" pitchFamily="34" charset="0"/>
                          <a:cs typeface="Arial" panose="020B0604020202020204" pitchFamily="34" charset="0"/>
                        </a:rPr>
                        <a:t>Sin categorizar</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 xmlns:a16="http://schemas.microsoft.com/office/drawing/2014/main" val="2810807358"/>
                  </a:ext>
                </a:extLst>
              </a:tr>
              <a:tr h="0">
                <a:tc>
                  <a:txBody>
                    <a:bodyPr/>
                    <a:lstStyle/>
                    <a:p>
                      <a:pPr algn="just">
                        <a:lnSpc>
                          <a:spcPct val="115000"/>
                        </a:lnSpc>
                        <a:spcAft>
                          <a:spcPts val="0"/>
                        </a:spcAft>
                      </a:pPr>
                      <a:r>
                        <a:rPr lang="es-CO" sz="2000" kern="1200">
                          <a:effectLst/>
                          <a:latin typeface="Arial" panose="020B0604020202020204" pitchFamily="34" charset="0"/>
                          <a:cs typeface="Arial" panose="020B0604020202020204" pitchFamily="34" charset="0"/>
                        </a:rPr>
                        <a:t>EDAP</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just">
                        <a:lnSpc>
                          <a:spcPct val="115000"/>
                        </a:lnSpc>
                        <a:spcAft>
                          <a:spcPts val="0"/>
                        </a:spcAft>
                      </a:pPr>
                      <a:r>
                        <a:rPr lang="es-CO" sz="2000" kern="1200" dirty="0">
                          <a:effectLst/>
                          <a:latin typeface="Arial" panose="020B0604020202020204" pitchFamily="34" charset="0"/>
                          <a:cs typeface="Arial" panose="020B0604020202020204" pitchFamily="34" charset="0"/>
                        </a:rPr>
                        <a:t>Germán Fabián Escobar Fiesco</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2000" kern="1200" dirty="0">
                          <a:effectLst/>
                          <a:latin typeface="Arial" panose="020B0604020202020204" pitchFamily="34" charset="0"/>
                          <a:cs typeface="Arial" panose="020B0604020202020204" pitchFamily="34" charset="0"/>
                        </a:rPr>
                        <a:t>Sin categorizar</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 xmlns:a16="http://schemas.microsoft.com/office/drawing/2014/main" val="1963821195"/>
                  </a:ext>
                </a:extLst>
              </a:tr>
              <a:tr h="147320">
                <a:tc>
                  <a:txBody>
                    <a:bodyPr/>
                    <a:lstStyle/>
                    <a:p>
                      <a:pPr algn="just">
                        <a:lnSpc>
                          <a:spcPct val="115000"/>
                        </a:lnSpc>
                        <a:spcAft>
                          <a:spcPts val="0"/>
                        </a:spcAft>
                      </a:pPr>
                      <a:r>
                        <a:rPr lang="es-CO" sz="2000" dirty="0">
                          <a:effectLst/>
                          <a:latin typeface="Arial" panose="020B0604020202020204" pitchFamily="34" charset="0"/>
                          <a:cs typeface="Arial" panose="020B0604020202020204" pitchFamily="34" charset="0"/>
                        </a:rPr>
                        <a:t>ECOLOGÍA Y CONSERVACIÓN</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spcAft>
                          <a:spcPts val="0"/>
                        </a:spcAft>
                      </a:pPr>
                      <a:r>
                        <a:rPr lang="es-ES" sz="2000">
                          <a:effectLst/>
                          <a:latin typeface="Arial" panose="020B0604020202020204" pitchFamily="34" charset="0"/>
                          <a:cs typeface="Arial" panose="020B0604020202020204" pitchFamily="34" charset="0"/>
                        </a:rPr>
                        <a:t>Mauricio Carrillo Ávila  </a:t>
                      </a:r>
                      <a:endParaRPr lang="es-CO"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s-CO" sz="2000" kern="1200" dirty="0">
                          <a:effectLst/>
                          <a:latin typeface="Arial" panose="020B0604020202020204" pitchFamily="34" charset="0"/>
                          <a:cs typeface="Arial" panose="020B0604020202020204" pitchFamily="34" charset="0"/>
                        </a:rPr>
                        <a:t>Sin categorizar</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 xmlns:a16="http://schemas.microsoft.com/office/drawing/2014/main" val="2708475125"/>
                  </a:ext>
                </a:extLst>
              </a:tr>
            </a:tbl>
          </a:graphicData>
        </a:graphic>
      </p:graphicFrame>
      <p:pic>
        <p:nvPicPr>
          <p:cNvPr id="9"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08314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2.2. SUBSISTEMA DE INVESTIGACIÓN </a:t>
            </a:r>
            <a:endParaRPr lang="es-CO" sz="2000" dirty="0">
              <a:solidFill>
                <a:schemeClr val="bg1"/>
              </a:solidFill>
            </a:endParaRPr>
          </a:p>
        </p:txBody>
      </p:sp>
      <p:sp>
        <p:nvSpPr>
          <p:cNvPr id="3" name="Rectángulo 3"/>
          <p:cNvSpPr/>
          <p:nvPr/>
        </p:nvSpPr>
        <p:spPr>
          <a:xfrm>
            <a:off x="1734671" y="1602370"/>
            <a:ext cx="8794377" cy="707886"/>
          </a:xfrm>
          <a:prstGeom prst="rect">
            <a:avLst/>
          </a:prstGeom>
        </p:spPr>
        <p:txBody>
          <a:bodyPr wrap="square">
            <a:spAutoFit/>
          </a:bodyPr>
          <a:lstStyle/>
          <a:p>
            <a:pPr algn="ctr"/>
            <a:r>
              <a:rPr lang="es-ES" sz="2000" b="1" dirty="0">
                <a:latin typeface="Arial" panose="020B0604020202020204" pitchFamily="34" charset="0"/>
                <a:cs typeface="Arial" panose="020B0604020202020204" pitchFamily="34" charset="0"/>
              </a:rPr>
              <a:t>PROYECTOS DE SEMILLEROS DE INVESTIGACIÓN VIGENCIA 2018 APOYADOS CON RECURSOS INSTITUCIONALES</a:t>
            </a:r>
            <a:endParaRPr lang="es-CO" sz="2000" dirty="0">
              <a:latin typeface="Arial" panose="020B0604020202020204" pitchFamily="34" charset="0"/>
              <a:cs typeface="Arial" panose="020B0604020202020204" pitchFamily="34" charset="0"/>
            </a:endParaRPr>
          </a:p>
        </p:txBody>
      </p:sp>
      <p:sp>
        <p:nvSpPr>
          <p:cNvPr id="6" name="Rectangle 1"/>
          <p:cNvSpPr>
            <a:spLocks noChangeArrowheads="1"/>
          </p:cNvSpPr>
          <p:nvPr/>
        </p:nvSpPr>
        <p:spPr bwMode="auto">
          <a:xfrm>
            <a:off x="2847975" y="444583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7" name="9 CuadroTexto"/>
          <p:cNvSpPr txBox="1"/>
          <p:nvPr/>
        </p:nvSpPr>
        <p:spPr>
          <a:xfrm>
            <a:off x="584731" y="5733420"/>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pic>
        <p:nvPicPr>
          <p:cNvPr id="9"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a 3"/>
          <p:cNvGraphicFramePr>
            <a:graphicFrameLocks noGrp="1"/>
          </p:cNvGraphicFramePr>
          <p:nvPr>
            <p:extLst>
              <p:ext uri="{D42A27DB-BD31-4B8C-83A1-F6EECF244321}">
                <p14:modId xmlns:p14="http://schemas.microsoft.com/office/powerpoint/2010/main" val="14529872"/>
              </p:ext>
            </p:extLst>
          </p:nvPr>
        </p:nvGraphicFramePr>
        <p:xfrm>
          <a:off x="612360" y="2614241"/>
          <a:ext cx="11038998" cy="2407920"/>
        </p:xfrm>
        <a:graphic>
          <a:graphicData uri="http://schemas.openxmlformats.org/drawingml/2006/table">
            <a:tbl>
              <a:tblPr firstRow="1" firstCol="1" bandRow="1">
                <a:tableStyleId>{0660B408-B3CF-4A94-85FC-2B1E0A45F4A2}</a:tableStyleId>
              </a:tblPr>
              <a:tblGrid>
                <a:gridCol w="7855551">
                  <a:extLst>
                    <a:ext uri="{9D8B030D-6E8A-4147-A177-3AD203B41FA5}">
                      <a16:colId xmlns="" xmlns:a16="http://schemas.microsoft.com/office/drawing/2014/main" val="20000"/>
                    </a:ext>
                  </a:extLst>
                </a:gridCol>
                <a:gridCol w="3183447">
                  <a:extLst>
                    <a:ext uri="{9D8B030D-6E8A-4147-A177-3AD203B41FA5}">
                      <a16:colId xmlns="" xmlns:a16="http://schemas.microsoft.com/office/drawing/2014/main" val="20001"/>
                    </a:ext>
                  </a:extLst>
                </a:gridCol>
              </a:tblGrid>
              <a:tr h="0">
                <a:tc>
                  <a:txBody>
                    <a:bodyPr/>
                    <a:lstStyle/>
                    <a:p>
                      <a:pPr algn="ctr">
                        <a:spcAft>
                          <a:spcPts val="0"/>
                        </a:spcAft>
                      </a:pPr>
                      <a:r>
                        <a:rPr lang="es-CO" sz="2000" kern="1200" dirty="0">
                          <a:effectLst/>
                          <a:latin typeface="Arial" panose="020B0604020202020204" pitchFamily="34" charset="0"/>
                          <a:cs typeface="Arial" panose="020B0604020202020204" pitchFamily="34" charset="0"/>
                        </a:rPr>
                        <a:t>Proyecto de Investigación</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2000" kern="1200">
                          <a:effectLst/>
                          <a:latin typeface="Arial" panose="020B0604020202020204" pitchFamily="34" charset="0"/>
                          <a:cs typeface="Arial" panose="020B0604020202020204" pitchFamily="34" charset="0"/>
                        </a:rPr>
                        <a:t>Grupo de Investigación</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10000"/>
                  </a:ext>
                </a:extLst>
              </a:tr>
              <a:tr h="0">
                <a:tc>
                  <a:txBody>
                    <a:bodyPr/>
                    <a:lstStyle/>
                    <a:p>
                      <a:pPr algn="just">
                        <a:lnSpc>
                          <a:spcPct val="115000"/>
                        </a:lnSpc>
                        <a:spcAft>
                          <a:spcPts val="0"/>
                        </a:spcAft>
                      </a:pPr>
                      <a:r>
                        <a:rPr lang="es-CO" sz="2000" b="0" kern="1200" dirty="0">
                          <a:effectLst/>
                          <a:latin typeface="Arial" panose="020B0604020202020204" pitchFamily="34" charset="0"/>
                          <a:cs typeface="Arial" panose="020B0604020202020204" pitchFamily="34" charset="0"/>
                        </a:rPr>
                        <a:t>Aplicaciones de la ecuación logística con retraso en poblaciones biológicas.</a:t>
                      </a:r>
                      <a:endParaRPr lang="es-CO"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15000"/>
                        </a:lnSpc>
                        <a:spcAft>
                          <a:spcPts val="0"/>
                        </a:spcAft>
                      </a:pPr>
                      <a:r>
                        <a:rPr lang="es-CO" sz="2000" kern="1200">
                          <a:effectLst/>
                          <a:latin typeface="Arial" panose="020B0604020202020204" pitchFamily="34" charset="0"/>
                          <a:cs typeface="Arial" panose="020B0604020202020204" pitchFamily="34" charset="0"/>
                        </a:rPr>
                        <a:t>BIOESMATH</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10001"/>
                  </a:ext>
                </a:extLst>
              </a:tr>
              <a:tr h="0">
                <a:tc>
                  <a:txBody>
                    <a:bodyPr/>
                    <a:lstStyle/>
                    <a:p>
                      <a:pPr algn="just">
                        <a:lnSpc>
                          <a:spcPct val="115000"/>
                        </a:lnSpc>
                        <a:spcAft>
                          <a:spcPts val="0"/>
                        </a:spcAft>
                      </a:pPr>
                      <a:r>
                        <a:rPr lang="es-CO" sz="2000" b="0" kern="1200" dirty="0">
                          <a:effectLst/>
                          <a:latin typeface="Arial" panose="020B0604020202020204" pitchFamily="34" charset="0"/>
                          <a:cs typeface="Arial" panose="020B0604020202020204" pitchFamily="34" charset="0"/>
                        </a:rPr>
                        <a:t>Estudio cualitativo del modelo matemático de un riñón artificial.</a:t>
                      </a:r>
                      <a:endParaRPr lang="es-CO"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15000"/>
                        </a:lnSpc>
                        <a:spcAft>
                          <a:spcPts val="0"/>
                        </a:spcAft>
                      </a:pPr>
                      <a:r>
                        <a:rPr lang="es-CO" sz="2000" kern="1200">
                          <a:effectLst/>
                          <a:latin typeface="Arial" panose="020B0604020202020204" pitchFamily="34" charset="0"/>
                          <a:cs typeface="Arial" panose="020B0604020202020204" pitchFamily="34" charset="0"/>
                        </a:rPr>
                        <a:t>BIOESMATH</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10002"/>
                  </a:ext>
                </a:extLst>
              </a:tr>
              <a:tr h="0">
                <a:tc>
                  <a:txBody>
                    <a:bodyPr/>
                    <a:lstStyle/>
                    <a:p>
                      <a:pPr algn="just">
                        <a:lnSpc>
                          <a:spcPct val="115000"/>
                        </a:lnSpc>
                        <a:spcAft>
                          <a:spcPts val="0"/>
                        </a:spcAft>
                      </a:pPr>
                      <a:r>
                        <a:rPr lang="es-CO" sz="2000" b="0" kern="1200" dirty="0">
                          <a:effectLst/>
                          <a:latin typeface="Arial" panose="020B0604020202020204" pitchFamily="34" charset="0"/>
                          <a:cs typeface="Arial" panose="020B0604020202020204" pitchFamily="34" charset="0"/>
                        </a:rPr>
                        <a:t>Algoritmo genético y de enjambre.</a:t>
                      </a:r>
                      <a:endParaRPr lang="es-CO"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15000"/>
                        </a:lnSpc>
                        <a:spcAft>
                          <a:spcPts val="0"/>
                        </a:spcAft>
                      </a:pPr>
                      <a:r>
                        <a:rPr lang="es-CO" sz="2000" kern="1200">
                          <a:effectLst/>
                          <a:latin typeface="Arial" panose="020B0604020202020204" pitchFamily="34" charset="0"/>
                          <a:cs typeface="Arial" panose="020B0604020202020204" pitchFamily="34" charset="0"/>
                        </a:rPr>
                        <a:t>DINUSCO</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10003"/>
                  </a:ext>
                </a:extLst>
              </a:tr>
              <a:tr h="0">
                <a:tc>
                  <a:txBody>
                    <a:bodyPr/>
                    <a:lstStyle/>
                    <a:p>
                      <a:pPr algn="just">
                        <a:lnSpc>
                          <a:spcPct val="115000"/>
                        </a:lnSpc>
                        <a:spcAft>
                          <a:spcPts val="0"/>
                        </a:spcAft>
                      </a:pPr>
                      <a:r>
                        <a:rPr lang="es-CO" sz="2000" b="0" kern="1200" dirty="0">
                          <a:effectLst/>
                          <a:latin typeface="Arial" panose="020B0604020202020204" pitchFamily="34" charset="0"/>
                          <a:cs typeface="Arial" panose="020B0604020202020204" pitchFamily="34" charset="0"/>
                        </a:rPr>
                        <a:t>Efectos del cambio climático en fuente hídrica Rio Frio del Municipio de Campoalegre (Huila).</a:t>
                      </a:r>
                      <a:endParaRPr lang="es-CO"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15000"/>
                        </a:lnSpc>
                        <a:spcAft>
                          <a:spcPts val="0"/>
                        </a:spcAft>
                      </a:pPr>
                      <a:r>
                        <a:rPr lang="es-CO" sz="2000" kern="1200" dirty="0">
                          <a:effectLst/>
                          <a:latin typeface="Arial" panose="020B0604020202020204" pitchFamily="34" charset="0"/>
                          <a:cs typeface="Arial" panose="020B0604020202020204" pitchFamily="34" charset="0"/>
                        </a:rPr>
                        <a:t>DINUSCO</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36031051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2.2. SUBSISTEMA DE INVESTIGACIÓN </a:t>
            </a:r>
            <a:endParaRPr lang="es-CO" sz="2000" dirty="0">
              <a:solidFill>
                <a:schemeClr val="bg1"/>
              </a:solidFill>
            </a:endParaRPr>
          </a:p>
        </p:txBody>
      </p:sp>
      <p:sp>
        <p:nvSpPr>
          <p:cNvPr id="3" name="Rectángulo 3"/>
          <p:cNvSpPr/>
          <p:nvPr/>
        </p:nvSpPr>
        <p:spPr>
          <a:xfrm>
            <a:off x="1734671" y="1849198"/>
            <a:ext cx="8794377" cy="800219"/>
          </a:xfrm>
          <a:prstGeom prst="rect">
            <a:avLst/>
          </a:prstGeom>
        </p:spPr>
        <p:txBody>
          <a:bodyPr wrap="square">
            <a:spAutoFit/>
          </a:bodyPr>
          <a:lstStyle/>
          <a:p>
            <a:pPr algn="ctr"/>
            <a:r>
              <a:rPr lang="es-ES" sz="2300" b="1" dirty="0">
                <a:latin typeface="Arial" panose="020B0604020202020204" pitchFamily="34" charset="0"/>
                <a:cs typeface="Arial" panose="020B0604020202020204" pitchFamily="34" charset="0"/>
              </a:rPr>
              <a:t>PROYECTOS MENOR CUANTÍA VIGENCIA 2018 APOYADOS CON RECURSOS INSTITUCIONALES</a:t>
            </a:r>
            <a:endParaRPr lang="es-CO" sz="2300" dirty="0">
              <a:latin typeface="Arial" panose="020B0604020202020204" pitchFamily="34" charset="0"/>
              <a:cs typeface="Arial" panose="020B0604020202020204" pitchFamily="34" charset="0"/>
            </a:endParaRPr>
          </a:p>
        </p:txBody>
      </p:sp>
      <p:sp>
        <p:nvSpPr>
          <p:cNvPr id="6" name="Rectangle 1"/>
          <p:cNvSpPr>
            <a:spLocks noChangeArrowheads="1"/>
          </p:cNvSpPr>
          <p:nvPr/>
        </p:nvSpPr>
        <p:spPr bwMode="auto">
          <a:xfrm>
            <a:off x="2847975" y="444583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pic>
        <p:nvPicPr>
          <p:cNvPr id="9"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la 4"/>
          <p:cNvGraphicFramePr>
            <a:graphicFrameLocks noGrp="1"/>
          </p:cNvGraphicFramePr>
          <p:nvPr>
            <p:extLst>
              <p:ext uri="{D42A27DB-BD31-4B8C-83A1-F6EECF244321}">
                <p14:modId xmlns:p14="http://schemas.microsoft.com/office/powerpoint/2010/main" val="2351641506"/>
              </p:ext>
            </p:extLst>
          </p:nvPr>
        </p:nvGraphicFramePr>
        <p:xfrm>
          <a:off x="1007389" y="2990415"/>
          <a:ext cx="10306373" cy="1005840"/>
        </p:xfrm>
        <a:graphic>
          <a:graphicData uri="http://schemas.openxmlformats.org/drawingml/2006/table">
            <a:tbl>
              <a:tblPr firstRow="1" firstCol="1" bandRow="1">
                <a:tableStyleId>{0660B408-B3CF-4A94-85FC-2B1E0A45F4A2}</a:tableStyleId>
              </a:tblPr>
              <a:tblGrid>
                <a:gridCol w="7334201">
                  <a:extLst>
                    <a:ext uri="{9D8B030D-6E8A-4147-A177-3AD203B41FA5}">
                      <a16:colId xmlns="" xmlns:a16="http://schemas.microsoft.com/office/drawing/2014/main" val="20000"/>
                    </a:ext>
                  </a:extLst>
                </a:gridCol>
                <a:gridCol w="2972172">
                  <a:extLst>
                    <a:ext uri="{9D8B030D-6E8A-4147-A177-3AD203B41FA5}">
                      <a16:colId xmlns="" xmlns:a16="http://schemas.microsoft.com/office/drawing/2014/main" val="20001"/>
                    </a:ext>
                  </a:extLst>
                </a:gridCol>
              </a:tblGrid>
              <a:tr h="0">
                <a:tc>
                  <a:txBody>
                    <a:bodyPr/>
                    <a:lstStyle/>
                    <a:p>
                      <a:pPr algn="ctr">
                        <a:spcAft>
                          <a:spcPts val="0"/>
                        </a:spcAft>
                      </a:pPr>
                      <a:r>
                        <a:rPr lang="es-CO" sz="2000" kern="1200" dirty="0">
                          <a:effectLst/>
                          <a:latin typeface="Arial" panose="020B0604020202020204" pitchFamily="34" charset="0"/>
                          <a:cs typeface="Arial" panose="020B0604020202020204" pitchFamily="34" charset="0"/>
                        </a:rPr>
                        <a:t>Proyecto de Investigación</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2000" kern="1200">
                          <a:effectLst/>
                          <a:latin typeface="Arial" panose="020B0604020202020204" pitchFamily="34" charset="0"/>
                          <a:cs typeface="Arial" panose="020B0604020202020204" pitchFamily="34" charset="0"/>
                        </a:rPr>
                        <a:t>Grupo de Investigación</a:t>
                      </a:r>
                      <a:endParaRPr lang="es-CO"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10000"/>
                  </a:ext>
                </a:extLst>
              </a:tr>
              <a:tr h="0">
                <a:tc>
                  <a:txBody>
                    <a:bodyPr/>
                    <a:lstStyle/>
                    <a:p>
                      <a:pPr algn="just">
                        <a:lnSpc>
                          <a:spcPct val="115000"/>
                        </a:lnSpc>
                        <a:spcAft>
                          <a:spcPts val="0"/>
                        </a:spcAft>
                      </a:pPr>
                      <a:r>
                        <a:rPr lang="es-CO" sz="2000" b="0" kern="1200" dirty="0">
                          <a:effectLst/>
                          <a:latin typeface="Arial" panose="020B0604020202020204" pitchFamily="34" charset="0"/>
                          <a:cs typeface="Arial" panose="020B0604020202020204" pitchFamily="34" charset="0"/>
                        </a:rPr>
                        <a:t>La ecuación de continuidad y su significado en los diferentes contextos de la física</a:t>
                      </a:r>
                      <a:endParaRPr lang="es-CO"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15000"/>
                        </a:lnSpc>
                        <a:spcAft>
                          <a:spcPts val="0"/>
                        </a:spcAft>
                      </a:pPr>
                      <a:r>
                        <a:rPr lang="es-CO" sz="2000" kern="1200" dirty="0">
                          <a:effectLst/>
                          <a:latin typeface="Arial" panose="020B0604020202020204" pitchFamily="34" charset="0"/>
                          <a:cs typeface="Arial" panose="020B0604020202020204" pitchFamily="34" charset="0"/>
                        </a:rPr>
                        <a:t>FISICA TEORICA</a:t>
                      </a:r>
                      <a:endParaRPr lang="es-CO"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10001"/>
                  </a:ext>
                </a:extLst>
              </a:tr>
            </a:tbl>
          </a:graphicData>
        </a:graphic>
      </p:graphicFrame>
      <p:sp>
        <p:nvSpPr>
          <p:cNvPr id="8" name="9 CuadroTexto"/>
          <p:cNvSpPr txBox="1"/>
          <p:nvPr/>
        </p:nvSpPr>
        <p:spPr>
          <a:xfrm>
            <a:off x="987683" y="4261078"/>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spTree>
    <p:extLst>
      <p:ext uri="{BB962C8B-B14F-4D97-AF65-F5344CB8AC3E}">
        <p14:creationId xmlns:p14="http://schemas.microsoft.com/office/powerpoint/2010/main" val="19979919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10207" y="1250418"/>
            <a:ext cx="11571890" cy="1446550"/>
          </a:xfrm>
          <a:prstGeom prst="rect">
            <a:avLst/>
          </a:prstGeom>
        </p:spPr>
        <p:txBody>
          <a:bodyPr wrap="square">
            <a:spAutoFit/>
          </a:bodyPr>
          <a:lstStyle/>
          <a:p>
            <a:pPr algn="ctr"/>
            <a:r>
              <a:rPr lang="es-MX" sz="2200" b="1" dirty="0">
                <a:latin typeface="Arial" panose="020B0604020202020204" pitchFamily="34" charset="0"/>
                <a:cs typeface="Arial" panose="020B0604020202020204" pitchFamily="34" charset="0"/>
              </a:rPr>
              <a:t>CONFORMACIÓN DEL BANCO DE PROYECTOS DE INVESTIGACIÓN FINANCIABLES, DESARROLLO E INNOVACIÓN, MENOR CUANTÍA, EN LA MODALIDAD DE FINANCIACIÓN, DIRIGIDA A LOS GRUPOS DE INVESTIGACIÓN DE LA UNIVERSIDAD SURCOLOMBIANA</a:t>
            </a:r>
            <a:endParaRPr lang="es-CO" sz="2200" b="1" dirty="0">
              <a:latin typeface="Arial" panose="020B0604020202020204" pitchFamily="34" charset="0"/>
              <a:cs typeface="Arial" panose="020B060402020202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1333830944"/>
              </p:ext>
            </p:extLst>
          </p:nvPr>
        </p:nvGraphicFramePr>
        <p:xfrm>
          <a:off x="838200" y="2816773"/>
          <a:ext cx="10515600" cy="3544135"/>
        </p:xfrm>
        <a:graphic>
          <a:graphicData uri="http://schemas.openxmlformats.org/drawingml/2006/table">
            <a:tbl>
              <a:tblPr firstRow="1" firstCol="1" bandRow="1">
                <a:tableStyleId>{0660B408-B3CF-4A94-85FC-2B1E0A45F4A2}</a:tableStyleId>
              </a:tblPr>
              <a:tblGrid>
                <a:gridCol w="10515600">
                  <a:extLst>
                    <a:ext uri="{9D8B030D-6E8A-4147-A177-3AD203B41FA5}">
                      <a16:colId xmlns="" xmlns:a16="http://schemas.microsoft.com/office/drawing/2014/main" val="2281405422"/>
                    </a:ext>
                  </a:extLst>
                </a:gridCol>
              </a:tblGrid>
              <a:tr h="506373">
                <a:tc>
                  <a:txBody>
                    <a:bodyPr/>
                    <a:lstStyle/>
                    <a:p>
                      <a:pPr algn="ctr">
                        <a:spcAft>
                          <a:spcPts val="0"/>
                        </a:spcAft>
                      </a:pPr>
                      <a:r>
                        <a:rPr lang="es-CO" sz="1400" b="1" kern="1200" dirty="0" smtClean="0">
                          <a:effectLst/>
                          <a:latin typeface="Arial" panose="020B0604020202020204" pitchFamily="34" charset="0"/>
                          <a:cs typeface="Arial" panose="020B0604020202020204" pitchFamily="34" charset="0"/>
                        </a:rPr>
                        <a:t>PROYECTO DE INVESTIGACIÓN</a:t>
                      </a:r>
                      <a:endParaRPr lang="es-CO" sz="14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2185952517"/>
                  </a:ext>
                </a:extLst>
              </a:tr>
              <a:tr h="514018">
                <a:tc>
                  <a:txBody>
                    <a:bodyPr/>
                    <a:lstStyle/>
                    <a:p>
                      <a:pPr algn="just">
                        <a:lnSpc>
                          <a:spcPct val="115000"/>
                        </a:lnSpc>
                        <a:spcAft>
                          <a:spcPts val="0"/>
                        </a:spcAft>
                      </a:pPr>
                      <a:r>
                        <a:rPr lang="es-CO" sz="1800" b="0" kern="1200" dirty="0">
                          <a:effectLst/>
                          <a:latin typeface="Arial" panose="020B0604020202020204" pitchFamily="34" charset="0"/>
                          <a:cs typeface="Arial" panose="020B0604020202020204" pitchFamily="34" charset="0"/>
                        </a:rPr>
                        <a:t>Enfoque </a:t>
                      </a:r>
                      <a:r>
                        <a:rPr lang="es-CO" sz="1800" b="0" kern="1200" dirty="0" err="1">
                          <a:effectLst/>
                          <a:latin typeface="Arial" panose="020B0604020202020204" pitchFamily="34" charset="0"/>
                          <a:cs typeface="Arial" panose="020B0604020202020204" pitchFamily="34" charset="0"/>
                        </a:rPr>
                        <a:t>transdisciplinario</a:t>
                      </a:r>
                      <a:r>
                        <a:rPr lang="es-CO" sz="1800" b="0" kern="1200" dirty="0">
                          <a:effectLst/>
                          <a:latin typeface="Arial" panose="020B0604020202020204" pitchFamily="34" charset="0"/>
                          <a:cs typeface="Arial" panose="020B0604020202020204" pitchFamily="34" charset="0"/>
                        </a:rPr>
                        <a:t> para el método de solución de problemas en las matemáticas de la complejidad. </a:t>
                      </a:r>
                      <a:endParaRPr lang="es-CO"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3652977579"/>
                  </a:ext>
                </a:extLst>
              </a:tr>
              <a:tr h="514018">
                <a:tc>
                  <a:txBody>
                    <a:bodyPr/>
                    <a:lstStyle/>
                    <a:p>
                      <a:pPr algn="just">
                        <a:lnSpc>
                          <a:spcPct val="115000"/>
                        </a:lnSpc>
                        <a:spcAft>
                          <a:spcPts val="0"/>
                        </a:spcAft>
                      </a:pPr>
                      <a:r>
                        <a:rPr lang="es-CO" sz="1800" b="0" kern="1200" dirty="0">
                          <a:effectLst/>
                          <a:latin typeface="Arial" panose="020B0604020202020204" pitchFamily="34" charset="0"/>
                          <a:cs typeface="Arial" panose="020B0604020202020204" pitchFamily="34" charset="0"/>
                        </a:rPr>
                        <a:t>Evaluación del impacto </a:t>
                      </a:r>
                      <a:r>
                        <a:rPr lang="es-CO" sz="1800" b="0" kern="1200" dirty="0" err="1">
                          <a:effectLst/>
                          <a:latin typeface="Arial" panose="020B0604020202020204" pitchFamily="34" charset="0"/>
                          <a:cs typeface="Arial" panose="020B0604020202020204" pitchFamily="34" charset="0"/>
                        </a:rPr>
                        <a:t>Ecotoxicológico</a:t>
                      </a:r>
                      <a:r>
                        <a:rPr lang="es-CO" sz="1800" b="0" kern="1200" dirty="0">
                          <a:effectLst/>
                          <a:latin typeface="Arial" panose="020B0604020202020204" pitchFamily="34" charset="0"/>
                          <a:cs typeface="Arial" panose="020B0604020202020204" pitchFamily="34" charset="0"/>
                        </a:rPr>
                        <a:t> de efluentes de un distrito de riego y un herbicida en una especie </a:t>
                      </a:r>
                      <a:r>
                        <a:rPr lang="es-CO" sz="1800" b="0" kern="1200" dirty="0" err="1">
                          <a:effectLst/>
                          <a:latin typeface="Arial" panose="020B0604020202020204" pitchFamily="34" charset="0"/>
                          <a:cs typeface="Arial" panose="020B0604020202020204" pitchFamily="34" charset="0"/>
                        </a:rPr>
                        <a:t>fitoplanctónica</a:t>
                      </a:r>
                      <a:r>
                        <a:rPr lang="es-CO" sz="1800" b="0" kern="1200" dirty="0">
                          <a:effectLst/>
                          <a:latin typeface="Arial" panose="020B0604020202020204" pitchFamily="34" charset="0"/>
                          <a:cs typeface="Arial" panose="020B0604020202020204" pitchFamily="34" charset="0"/>
                        </a:rPr>
                        <a:t>.</a:t>
                      </a:r>
                      <a:endParaRPr lang="es-CO"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2720348577"/>
                  </a:ext>
                </a:extLst>
              </a:tr>
              <a:tr h="514018">
                <a:tc>
                  <a:txBody>
                    <a:bodyPr/>
                    <a:lstStyle/>
                    <a:p>
                      <a:pPr algn="just">
                        <a:lnSpc>
                          <a:spcPct val="115000"/>
                        </a:lnSpc>
                        <a:spcAft>
                          <a:spcPts val="0"/>
                        </a:spcAft>
                      </a:pPr>
                      <a:r>
                        <a:rPr lang="es-CO" sz="1800" b="0" kern="1200" dirty="0">
                          <a:effectLst/>
                          <a:latin typeface="Arial" panose="020B0604020202020204" pitchFamily="34" charset="0"/>
                          <a:cs typeface="Arial" panose="020B0604020202020204" pitchFamily="34" charset="0"/>
                        </a:rPr>
                        <a:t>Reducción de las fluctuaciones en la reactividad usando una formula matricial. </a:t>
                      </a:r>
                      <a:endParaRPr lang="es-CO"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3844130548"/>
                  </a:ext>
                </a:extLst>
              </a:tr>
              <a:tr h="569638">
                <a:tc>
                  <a:txBody>
                    <a:bodyPr/>
                    <a:lstStyle/>
                    <a:p>
                      <a:pPr algn="just">
                        <a:lnSpc>
                          <a:spcPct val="115000"/>
                        </a:lnSpc>
                        <a:spcAft>
                          <a:spcPts val="0"/>
                        </a:spcAft>
                      </a:pPr>
                      <a:r>
                        <a:rPr lang="es-CO" sz="1800" b="0" kern="1200" dirty="0">
                          <a:effectLst/>
                          <a:latin typeface="Arial" panose="020B0604020202020204" pitchFamily="34" charset="0"/>
                          <a:cs typeface="Arial" panose="020B0604020202020204" pitchFamily="34" charset="0"/>
                        </a:rPr>
                        <a:t>Estudio de las propiedades de </a:t>
                      </a:r>
                      <a:r>
                        <a:rPr lang="es-CO" sz="1800" b="0" kern="1200" dirty="0" err="1">
                          <a:effectLst/>
                          <a:latin typeface="Arial" panose="020B0604020202020204" pitchFamily="34" charset="0"/>
                          <a:cs typeface="Arial" panose="020B0604020202020204" pitchFamily="34" charset="0"/>
                        </a:rPr>
                        <a:t>reflectividad</a:t>
                      </a:r>
                      <a:r>
                        <a:rPr lang="es-CO" sz="1800" b="0" kern="1200" dirty="0">
                          <a:effectLst/>
                          <a:latin typeface="Arial" panose="020B0604020202020204" pitchFamily="34" charset="0"/>
                          <a:cs typeface="Arial" panose="020B0604020202020204" pitchFamily="34" charset="0"/>
                        </a:rPr>
                        <a:t> de los modos localizados en cristales </a:t>
                      </a:r>
                      <a:r>
                        <a:rPr lang="es-CO" sz="1800" b="0" kern="1200" dirty="0" err="1">
                          <a:effectLst/>
                          <a:latin typeface="Arial" panose="020B0604020202020204" pitchFamily="34" charset="0"/>
                          <a:cs typeface="Arial" panose="020B0604020202020204" pitchFamily="34" charset="0"/>
                        </a:rPr>
                        <a:t>fotonicos</a:t>
                      </a:r>
                      <a:r>
                        <a:rPr lang="es-CO" sz="1800" b="0" kern="1200" dirty="0">
                          <a:effectLst/>
                          <a:latin typeface="Arial" panose="020B0604020202020204" pitchFamily="34" charset="0"/>
                          <a:cs typeface="Arial" panose="020B0604020202020204" pitchFamily="34" charset="0"/>
                        </a:rPr>
                        <a:t> bidimensionales bajo los efectos de la temperatura y presión </a:t>
                      </a:r>
                      <a:r>
                        <a:rPr lang="es-CO" sz="1800" b="0" kern="1200" dirty="0" smtClean="0">
                          <a:effectLst/>
                          <a:latin typeface="Arial" panose="020B0604020202020204" pitchFamily="34" charset="0"/>
                          <a:cs typeface="Arial" panose="020B0604020202020204" pitchFamily="34" charset="0"/>
                        </a:rPr>
                        <a:t>hidrostática.</a:t>
                      </a:r>
                      <a:endParaRPr lang="es-CO"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593880755"/>
                  </a:ext>
                </a:extLst>
              </a:tr>
              <a:tr h="514018">
                <a:tc>
                  <a:txBody>
                    <a:bodyPr/>
                    <a:lstStyle/>
                    <a:p>
                      <a:pPr algn="just">
                        <a:lnSpc>
                          <a:spcPct val="115000"/>
                        </a:lnSpc>
                        <a:spcAft>
                          <a:spcPts val="0"/>
                        </a:spcAft>
                      </a:pPr>
                      <a:r>
                        <a:rPr lang="es-CO" sz="1800" b="0" kern="1200" dirty="0">
                          <a:effectLst/>
                          <a:latin typeface="Arial" panose="020B0604020202020204" pitchFamily="34" charset="0"/>
                          <a:cs typeface="Arial" panose="020B0604020202020204" pitchFamily="34" charset="0"/>
                        </a:rPr>
                        <a:t>Aislamiento y diseño de </a:t>
                      </a:r>
                      <a:r>
                        <a:rPr lang="es-CO" sz="1800" b="0" kern="1200" dirty="0" err="1">
                          <a:effectLst/>
                          <a:latin typeface="Arial" panose="020B0604020202020204" pitchFamily="34" charset="0"/>
                          <a:cs typeface="Arial" panose="020B0604020202020204" pitchFamily="34" charset="0"/>
                        </a:rPr>
                        <a:t>primers</a:t>
                      </a:r>
                      <a:r>
                        <a:rPr lang="es-CO" sz="1800" b="0" kern="1200" dirty="0">
                          <a:effectLst/>
                          <a:latin typeface="Arial" panose="020B0604020202020204" pitchFamily="34" charset="0"/>
                          <a:cs typeface="Arial" panose="020B0604020202020204" pitchFamily="34" charset="0"/>
                        </a:rPr>
                        <a:t> de locus de </a:t>
                      </a:r>
                      <a:r>
                        <a:rPr lang="es-CO" sz="1800" b="0" kern="1200" dirty="0" err="1">
                          <a:effectLst/>
                          <a:latin typeface="Arial" panose="020B0604020202020204" pitchFamily="34" charset="0"/>
                          <a:cs typeface="Arial" panose="020B0604020202020204" pitchFamily="34" charset="0"/>
                        </a:rPr>
                        <a:t>microsatélite</a:t>
                      </a:r>
                      <a:r>
                        <a:rPr lang="es-CO" sz="1800" b="0" kern="1200" dirty="0">
                          <a:effectLst/>
                          <a:latin typeface="Arial" panose="020B0604020202020204" pitchFamily="34" charset="0"/>
                          <a:cs typeface="Arial" panose="020B0604020202020204" pitchFamily="34" charset="0"/>
                        </a:rPr>
                        <a:t> de dos especies de peces nativas de la parte alta de la cuenca del magdalena.</a:t>
                      </a:r>
                      <a:endParaRPr lang="es-CO" sz="18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3641600283"/>
                  </a:ext>
                </a:extLst>
              </a:tr>
            </a:tbl>
          </a:graphicData>
        </a:graphic>
      </p:graphicFrame>
      <p:sp>
        <p:nvSpPr>
          <p:cNvPr id="6" name="Rectángulo 5"/>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2.2. SUBSISTEMA DE INVESTIGACIÓN </a:t>
            </a:r>
            <a:endParaRPr lang="es-CO" sz="2000" dirty="0">
              <a:solidFill>
                <a:schemeClr val="bg1"/>
              </a:solidFill>
            </a:endParaRPr>
          </a:p>
        </p:txBody>
      </p:sp>
    </p:spTree>
    <p:extLst>
      <p:ext uri="{BB962C8B-B14F-4D97-AF65-F5344CB8AC3E}">
        <p14:creationId xmlns:p14="http://schemas.microsoft.com/office/powerpoint/2010/main" val="2563978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30013" y="1212107"/>
            <a:ext cx="9816664" cy="769441"/>
          </a:xfrm>
          <a:prstGeom prst="rect">
            <a:avLst/>
          </a:prstGeom>
        </p:spPr>
        <p:txBody>
          <a:bodyPr wrap="square">
            <a:spAutoFit/>
          </a:bodyPr>
          <a:lstStyle/>
          <a:p>
            <a:pPr algn="ctr"/>
            <a:r>
              <a:rPr lang="es-MX" sz="2200" b="1" dirty="0" smtClean="0">
                <a:latin typeface="Arial" panose="020B0604020202020204" pitchFamily="34" charset="0"/>
                <a:cs typeface="Arial" panose="020B0604020202020204" pitchFamily="34" charset="0"/>
              </a:rPr>
              <a:t>CENTRO </a:t>
            </a:r>
            <a:r>
              <a:rPr lang="es-MX" sz="2200" b="1" dirty="0">
                <a:latin typeface="Arial" panose="020B0604020202020204" pitchFamily="34" charset="0"/>
                <a:cs typeface="Arial" panose="020B0604020202020204" pitchFamily="34" charset="0"/>
              </a:rPr>
              <a:t>DE INVESTIGACION SURCOLOMBIANO EN TECNOLOGIAS APLICADAS A LA PESCA Y ACUICULTURA-CISTAPA- ESRH</a:t>
            </a:r>
            <a:endParaRPr lang="es-CO" sz="2200" b="1" dirty="0">
              <a:latin typeface="Arial" panose="020B0604020202020204" pitchFamily="34" charset="0"/>
              <a:cs typeface="Arial" panose="020B060402020202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3556682566"/>
              </p:ext>
            </p:extLst>
          </p:nvPr>
        </p:nvGraphicFramePr>
        <p:xfrm>
          <a:off x="1030014" y="2376473"/>
          <a:ext cx="9816664" cy="3492496"/>
        </p:xfrm>
        <a:graphic>
          <a:graphicData uri="http://schemas.openxmlformats.org/drawingml/2006/table">
            <a:tbl>
              <a:tblPr firstRow="1" firstCol="1" bandRow="1">
                <a:tableStyleId>{0660B408-B3CF-4A94-85FC-2B1E0A45F4A2}</a:tableStyleId>
              </a:tblPr>
              <a:tblGrid>
                <a:gridCol w="9816664">
                  <a:extLst>
                    <a:ext uri="{9D8B030D-6E8A-4147-A177-3AD203B41FA5}">
                      <a16:colId xmlns="" xmlns:a16="http://schemas.microsoft.com/office/drawing/2014/main" val="1404435814"/>
                    </a:ext>
                  </a:extLst>
                </a:gridCol>
              </a:tblGrid>
              <a:tr h="358263">
                <a:tc>
                  <a:txBody>
                    <a:bodyPr/>
                    <a:lstStyle/>
                    <a:p>
                      <a:pPr algn="ctr">
                        <a:spcBef>
                          <a:spcPts val="600"/>
                        </a:spcBef>
                        <a:spcAft>
                          <a:spcPts val="600"/>
                        </a:spcAft>
                      </a:pPr>
                      <a:r>
                        <a:rPr lang="es-CO" sz="1600" dirty="0" smtClean="0">
                          <a:effectLst/>
                          <a:latin typeface="Arial" panose="020B0604020202020204" pitchFamily="34" charset="0"/>
                          <a:cs typeface="Arial" panose="020B0604020202020204" pitchFamily="34" charset="0"/>
                        </a:rPr>
                        <a:t>ACTIVIDADES</a:t>
                      </a:r>
                      <a:endParaRPr lang="es-CO" sz="1600" dirty="0">
                        <a:effectLst/>
                        <a:latin typeface="Arial" panose="020B0604020202020204" pitchFamily="34" charset="0"/>
                        <a:ea typeface="Times New Roman" panose="02020603050405020304" pitchFamily="18" charset="0"/>
                        <a:cs typeface="Arial" panose="020B0604020202020204" pitchFamily="34" charset="0"/>
                      </a:endParaRPr>
                    </a:p>
                  </a:txBody>
                  <a:tcPr marL="37656" marR="37656" marT="0" marB="0" anchor="ctr"/>
                </a:tc>
                <a:extLst>
                  <a:ext uri="{0D108BD9-81ED-4DB2-BD59-A6C34878D82A}">
                    <a16:rowId xmlns="" xmlns:a16="http://schemas.microsoft.com/office/drawing/2014/main" val="2404431398"/>
                  </a:ext>
                </a:extLst>
              </a:tr>
              <a:tr h="819623">
                <a:tc>
                  <a:txBody>
                    <a:bodyPr/>
                    <a:lstStyle/>
                    <a:p>
                      <a:pPr algn="just">
                        <a:spcBef>
                          <a:spcPts val="600"/>
                        </a:spcBef>
                        <a:spcAft>
                          <a:spcPts val="600"/>
                        </a:spcAft>
                      </a:pPr>
                      <a:r>
                        <a:rPr lang="es-CO" sz="1600" b="0" dirty="0">
                          <a:effectLst/>
                          <a:latin typeface="Arial" panose="020B0604020202020204" pitchFamily="34" charset="0"/>
                          <a:cs typeface="Arial" panose="020B0604020202020204" pitchFamily="34" charset="0"/>
                        </a:rPr>
                        <a:t>Ejecución del ADDENDUM 3 del Convenio de Cooperación Ciencia y Tecnología N° 707 suscrito entre </a:t>
                      </a:r>
                      <a:r>
                        <a:rPr lang="es-CO" sz="1600" b="0" dirty="0" err="1">
                          <a:effectLst/>
                          <a:latin typeface="Arial" panose="020B0604020202020204" pitchFamily="34" charset="0"/>
                          <a:cs typeface="Arial" panose="020B0604020202020204" pitchFamily="34" charset="0"/>
                        </a:rPr>
                        <a:t>Emgesa</a:t>
                      </a:r>
                      <a:r>
                        <a:rPr lang="es-CO" sz="1600" b="0" dirty="0">
                          <a:effectLst/>
                          <a:latin typeface="Arial" panose="020B0604020202020204" pitchFamily="34" charset="0"/>
                          <a:cs typeface="Arial" panose="020B0604020202020204" pitchFamily="34" charset="0"/>
                        </a:rPr>
                        <a:t> y la USCO. Proyecto: “Producción de alevinos de especies nativas mediante la optimización del manejo en cautiverio". Con un valor de $1.321.707.537 y plazo de ejecución de tres años.</a:t>
                      </a:r>
                      <a:endParaRPr lang="es-CO" sz="1600" b="0" dirty="0">
                        <a:effectLst/>
                        <a:latin typeface="Arial" panose="020B0604020202020204" pitchFamily="34" charset="0"/>
                        <a:ea typeface="Times New Roman" panose="02020603050405020304" pitchFamily="18" charset="0"/>
                        <a:cs typeface="Arial" panose="020B0604020202020204" pitchFamily="34" charset="0"/>
                      </a:endParaRPr>
                    </a:p>
                  </a:txBody>
                  <a:tcPr marL="37656" marR="37656" marT="0" marB="0" anchor="ctr"/>
                </a:tc>
                <a:extLst>
                  <a:ext uri="{0D108BD9-81ED-4DB2-BD59-A6C34878D82A}">
                    <a16:rowId xmlns="" xmlns:a16="http://schemas.microsoft.com/office/drawing/2014/main" val="2096234852"/>
                  </a:ext>
                </a:extLst>
              </a:tr>
              <a:tr h="1826930">
                <a:tc>
                  <a:txBody>
                    <a:bodyPr/>
                    <a:lstStyle/>
                    <a:p>
                      <a:pPr marR="71755" algn="just">
                        <a:spcBef>
                          <a:spcPts val="600"/>
                        </a:spcBef>
                        <a:spcAft>
                          <a:spcPts val="600"/>
                        </a:spcAft>
                      </a:pPr>
                      <a:r>
                        <a:rPr lang="es-ES" sz="1600" b="0" dirty="0">
                          <a:effectLst/>
                          <a:latin typeface="Arial" panose="020B0604020202020204" pitchFamily="34" charset="0"/>
                          <a:cs typeface="Arial" panose="020B0604020202020204" pitchFamily="34" charset="0"/>
                        </a:rPr>
                        <a:t>Realización del I Seminario Internacional: "Manejo ecológico de represas, Un enfoque hacia el repoblamiento responsable", organizado en el marco del Convenio Especial de Ciencia y Tecnología 707 </a:t>
                      </a:r>
                      <a:r>
                        <a:rPr lang="es-ES" sz="1600" b="0" dirty="0" err="1">
                          <a:effectLst/>
                          <a:latin typeface="Arial" panose="020B0604020202020204" pitchFamily="34" charset="0"/>
                          <a:cs typeface="Arial" panose="020B0604020202020204" pitchFamily="34" charset="0"/>
                        </a:rPr>
                        <a:t>Emgesa</a:t>
                      </a:r>
                      <a:r>
                        <a:rPr lang="es-ES" sz="1600" b="0" dirty="0">
                          <a:effectLst/>
                          <a:latin typeface="Arial" panose="020B0604020202020204" pitchFamily="34" charset="0"/>
                          <a:cs typeface="Arial" panose="020B0604020202020204" pitchFamily="34" charset="0"/>
                        </a:rPr>
                        <a:t>- Universidad </a:t>
                      </a:r>
                      <a:r>
                        <a:rPr lang="es-ES" sz="1600" b="0" dirty="0" err="1">
                          <a:effectLst/>
                          <a:latin typeface="Arial" panose="020B0604020202020204" pitchFamily="34" charset="0"/>
                          <a:cs typeface="Arial" panose="020B0604020202020204" pitchFamily="34" charset="0"/>
                        </a:rPr>
                        <a:t>Surcolombiana</a:t>
                      </a:r>
                      <a:r>
                        <a:rPr lang="es-ES" sz="1600" b="0" dirty="0">
                          <a:effectLst/>
                          <a:latin typeface="Arial" panose="020B0604020202020204" pitchFamily="34" charset="0"/>
                          <a:cs typeface="Arial" panose="020B0604020202020204" pitchFamily="34" charset="0"/>
                        </a:rPr>
                        <a:t>, Proyecto: "Manejo de la reproducción en cautiverio y obtención de alevinos para actividades de repoblamiento de especies </a:t>
                      </a:r>
                      <a:r>
                        <a:rPr lang="es-ES" sz="1600" b="0" dirty="0" err="1">
                          <a:effectLst/>
                          <a:latin typeface="Arial" panose="020B0604020202020204" pitchFamily="34" charset="0"/>
                          <a:cs typeface="Arial" panose="020B0604020202020204" pitchFamily="34" charset="0"/>
                        </a:rPr>
                        <a:t>ícticas</a:t>
                      </a:r>
                      <a:r>
                        <a:rPr lang="es-ES" sz="1600" b="0" dirty="0">
                          <a:effectLst/>
                          <a:latin typeface="Arial" panose="020B0604020202020204" pitchFamily="34" charset="0"/>
                          <a:cs typeface="Arial" panose="020B0604020202020204" pitchFamily="34" charset="0"/>
                        </a:rPr>
                        <a:t> nativas de la cuenca del alto Magdalena".   Se contó con la participación de conferencistas expertos nacionales e internacionales, además de la participación de 100 asistentes vinculados a la academia, autoridades ambientales y gremio piscícola. </a:t>
                      </a:r>
                      <a:endParaRPr lang="es-CO" sz="1600" b="0" dirty="0">
                        <a:effectLst/>
                        <a:latin typeface="Arial" panose="020B0604020202020204" pitchFamily="34" charset="0"/>
                        <a:ea typeface="Calibri" panose="020F0502020204030204" pitchFamily="34" charset="0"/>
                        <a:cs typeface="Arial" panose="020B0604020202020204" pitchFamily="34" charset="0"/>
                      </a:endParaRPr>
                    </a:p>
                  </a:txBody>
                  <a:tcPr marL="37656" marR="37656" marT="0" marB="0" anchor="ctr"/>
                </a:tc>
                <a:extLst>
                  <a:ext uri="{0D108BD9-81ED-4DB2-BD59-A6C34878D82A}">
                    <a16:rowId xmlns="" xmlns:a16="http://schemas.microsoft.com/office/drawing/2014/main" val="3461851257"/>
                  </a:ext>
                </a:extLst>
              </a:tr>
              <a:tr h="462463">
                <a:tc>
                  <a:txBody>
                    <a:bodyPr/>
                    <a:lstStyle/>
                    <a:p>
                      <a:pPr marR="71755" algn="just">
                        <a:spcBef>
                          <a:spcPts val="600"/>
                        </a:spcBef>
                        <a:spcAft>
                          <a:spcPts val="600"/>
                        </a:spcAft>
                      </a:pPr>
                      <a:r>
                        <a:rPr lang="es-ES" sz="1600" b="0" dirty="0">
                          <a:effectLst/>
                          <a:latin typeface="Arial" panose="020B0604020202020204" pitchFamily="34" charset="0"/>
                          <a:cs typeface="Arial" panose="020B0604020202020204" pitchFamily="34" charset="0"/>
                        </a:rPr>
                        <a:t>Certificación de La ESRH como establecimiento de producción Acuícola </a:t>
                      </a:r>
                      <a:r>
                        <a:rPr lang="es-ES" sz="1600" b="0" dirty="0" err="1">
                          <a:effectLst/>
                          <a:latin typeface="Arial" panose="020B0604020202020204" pitchFamily="34" charset="0"/>
                          <a:cs typeface="Arial" panose="020B0604020202020204" pitchFamily="34" charset="0"/>
                        </a:rPr>
                        <a:t>Bioseguro</a:t>
                      </a:r>
                      <a:r>
                        <a:rPr lang="es-ES" sz="1600" b="0" dirty="0">
                          <a:effectLst/>
                          <a:latin typeface="Arial" panose="020B0604020202020204" pitchFamily="34" charset="0"/>
                          <a:cs typeface="Arial" panose="020B0604020202020204" pitchFamily="34" charset="0"/>
                        </a:rPr>
                        <a:t>, mediante Resolución ICA N°32210 del 14/09/2018.</a:t>
                      </a:r>
                      <a:endParaRPr lang="es-CO" sz="1600" b="0" dirty="0">
                        <a:effectLst/>
                        <a:latin typeface="Arial" panose="020B0604020202020204" pitchFamily="34" charset="0"/>
                        <a:ea typeface="Calibri" panose="020F0502020204030204" pitchFamily="34" charset="0"/>
                        <a:cs typeface="Arial" panose="020B0604020202020204" pitchFamily="34" charset="0"/>
                      </a:endParaRPr>
                    </a:p>
                  </a:txBody>
                  <a:tcPr marL="37656" marR="37656" marT="0" marB="0" anchor="ctr"/>
                </a:tc>
                <a:extLst>
                  <a:ext uri="{0D108BD9-81ED-4DB2-BD59-A6C34878D82A}">
                    <a16:rowId xmlns="" xmlns:a16="http://schemas.microsoft.com/office/drawing/2014/main" val="2957340959"/>
                  </a:ext>
                </a:extLst>
              </a:tr>
            </a:tbl>
          </a:graphicData>
        </a:graphic>
      </p:graphicFrame>
      <p:sp>
        <p:nvSpPr>
          <p:cNvPr id="6" name="Rectángulo 5"/>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2.2. SUBSISTEMA DE INVESTIGACIÓN </a:t>
            </a:r>
            <a:endParaRPr lang="es-CO" sz="2000" dirty="0">
              <a:solidFill>
                <a:schemeClr val="bg1"/>
              </a:solidFill>
            </a:endParaRPr>
          </a:p>
        </p:txBody>
      </p:sp>
    </p:spTree>
    <p:extLst>
      <p:ext uri="{BB962C8B-B14F-4D97-AF65-F5344CB8AC3E}">
        <p14:creationId xmlns:p14="http://schemas.microsoft.com/office/powerpoint/2010/main" val="40336649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a 7"/>
          <p:cNvGraphicFramePr>
            <a:graphicFrameLocks noGrp="1"/>
          </p:cNvGraphicFramePr>
          <p:nvPr>
            <p:extLst>
              <p:ext uri="{D42A27DB-BD31-4B8C-83A1-F6EECF244321}">
                <p14:modId xmlns:p14="http://schemas.microsoft.com/office/powerpoint/2010/main" val="3060035114"/>
              </p:ext>
            </p:extLst>
          </p:nvPr>
        </p:nvGraphicFramePr>
        <p:xfrm>
          <a:off x="806669" y="1673778"/>
          <a:ext cx="10515600" cy="4732277"/>
        </p:xfrm>
        <a:graphic>
          <a:graphicData uri="http://schemas.openxmlformats.org/drawingml/2006/table">
            <a:tbl>
              <a:tblPr firstRow="1" firstCol="1" bandRow="1">
                <a:tableStyleId>{0660B408-B3CF-4A94-85FC-2B1E0A45F4A2}</a:tableStyleId>
              </a:tblPr>
              <a:tblGrid>
                <a:gridCol w="10515600">
                  <a:extLst>
                    <a:ext uri="{9D8B030D-6E8A-4147-A177-3AD203B41FA5}">
                      <a16:colId xmlns="" xmlns:a16="http://schemas.microsoft.com/office/drawing/2014/main" val="1847671267"/>
                    </a:ext>
                  </a:extLst>
                </a:gridCol>
              </a:tblGrid>
              <a:tr h="312677">
                <a:tc>
                  <a:txBody>
                    <a:bodyPr/>
                    <a:lstStyle/>
                    <a:p>
                      <a:pPr marR="71755" algn="just">
                        <a:spcBef>
                          <a:spcPts val="600"/>
                        </a:spcBef>
                        <a:spcAft>
                          <a:spcPts val="600"/>
                        </a:spcAft>
                      </a:pPr>
                      <a:r>
                        <a:rPr lang="es-ES" sz="1400" dirty="0" smtClean="0">
                          <a:effectLst/>
                          <a:latin typeface="Arial" panose="020B0604020202020204" pitchFamily="34" charset="0"/>
                          <a:cs typeface="Arial" panose="020B0604020202020204" pitchFamily="34" charset="0"/>
                        </a:rPr>
                        <a:t>Trabajos de grado financiados y ejecutados en la ESRH:</a:t>
                      </a:r>
                      <a:endParaRPr lang="es-CO" sz="1400" dirty="0">
                        <a:effectLst/>
                        <a:latin typeface="Arial" panose="020B0604020202020204" pitchFamily="34" charset="0"/>
                        <a:cs typeface="Arial" panose="020B0604020202020204" pitchFamily="34" charset="0"/>
                      </a:endParaRPr>
                    </a:p>
                  </a:txBody>
                  <a:tcPr marL="66894" marR="66894" marT="0" marB="0" anchor="ctr"/>
                </a:tc>
                <a:extLst>
                  <a:ext uri="{0D108BD9-81ED-4DB2-BD59-A6C34878D82A}">
                    <a16:rowId xmlns="" xmlns:a16="http://schemas.microsoft.com/office/drawing/2014/main" val="1806125257"/>
                  </a:ext>
                </a:extLst>
              </a:tr>
              <a:tr h="4013656">
                <a:tc>
                  <a:txBody>
                    <a:bodyPr/>
                    <a:lstStyle/>
                    <a:p>
                      <a:pPr marL="90170" marR="71755" algn="just">
                        <a:spcBef>
                          <a:spcPts val="600"/>
                        </a:spcBef>
                        <a:spcAft>
                          <a:spcPts val="600"/>
                        </a:spcAft>
                      </a:pPr>
                      <a:r>
                        <a:rPr lang="es-ES" sz="1400" dirty="0" smtClean="0">
                          <a:effectLst/>
                          <a:latin typeface="Arial" panose="020B0604020202020204" pitchFamily="34" charset="0"/>
                          <a:cs typeface="Arial" panose="020B0604020202020204" pitchFamily="34" charset="0"/>
                        </a:rPr>
                        <a:t>Pregrado</a:t>
                      </a:r>
                      <a:r>
                        <a:rPr lang="es-ES" sz="1400" dirty="0">
                          <a:effectLst/>
                          <a:latin typeface="Arial" panose="020B0604020202020204" pitchFamily="34" charset="0"/>
                          <a:cs typeface="Arial" panose="020B0604020202020204" pitchFamily="34" charset="0"/>
                        </a:rPr>
                        <a:t>:</a:t>
                      </a:r>
                      <a:endParaRPr lang="es-CO" sz="1400" dirty="0">
                        <a:effectLst/>
                        <a:latin typeface="Arial" panose="020B0604020202020204" pitchFamily="34" charset="0"/>
                        <a:cs typeface="Arial" panose="020B0604020202020204" pitchFamily="34" charset="0"/>
                      </a:endParaRPr>
                    </a:p>
                    <a:p>
                      <a:pPr marL="342900" marR="71755" lvl="0" indent="-342900" algn="just">
                        <a:spcBef>
                          <a:spcPts val="600"/>
                        </a:spcBef>
                        <a:spcAft>
                          <a:spcPts val="600"/>
                        </a:spcAft>
                        <a:buFont typeface="Symbol" panose="05050102010706020507" pitchFamily="18" charset="2"/>
                        <a:buChar char=""/>
                      </a:pPr>
                      <a:r>
                        <a:rPr lang="es-ES" sz="1400" b="0" dirty="0">
                          <a:effectLst/>
                          <a:latin typeface="Arial" panose="020B0604020202020204" pitchFamily="34" charset="0"/>
                          <a:cs typeface="Arial" panose="020B0604020202020204" pitchFamily="34" charset="0"/>
                        </a:rPr>
                        <a:t>“Uso del MS-222 y </a:t>
                      </a:r>
                      <a:r>
                        <a:rPr lang="es-ES" sz="1400" b="0" dirty="0" err="1">
                          <a:effectLst/>
                          <a:latin typeface="Arial" panose="020B0604020202020204" pitchFamily="34" charset="0"/>
                          <a:cs typeface="Arial" panose="020B0604020202020204" pitchFamily="34" charset="0"/>
                        </a:rPr>
                        <a:t>eugenol</a:t>
                      </a:r>
                      <a:r>
                        <a:rPr lang="es-ES" sz="1400" b="0" dirty="0">
                          <a:effectLst/>
                          <a:latin typeface="Arial" panose="020B0604020202020204" pitchFamily="34" charset="0"/>
                          <a:cs typeface="Arial" panose="020B0604020202020204" pitchFamily="34" charset="0"/>
                        </a:rPr>
                        <a:t> como anestésicos en reproductores de capaz (</a:t>
                      </a:r>
                      <a:r>
                        <a:rPr lang="es-ES" sz="1400" b="0" i="1" dirty="0" err="1">
                          <a:effectLst/>
                          <a:latin typeface="Arial" panose="020B0604020202020204" pitchFamily="34" charset="0"/>
                          <a:cs typeface="Arial" panose="020B0604020202020204" pitchFamily="34" charset="0"/>
                        </a:rPr>
                        <a:t>Pimelodus</a:t>
                      </a:r>
                      <a:r>
                        <a:rPr lang="es-ES" sz="1400" b="0" i="1" dirty="0">
                          <a:effectLst/>
                          <a:latin typeface="Arial" panose="020B0604020202020204" pitchFamily="34" charset="0"/>
                          <a:cs typeface="Arial" panose="020B0604020202020204" pitchFamily="34" charset="0"/>
                        </a:rPr>
                        <a:t> </a:t>
                      </a:r>
                      <a:r>
                        <a:rPr lang="es-ES" sz="1400" b="0" i="1" dirty="0" err="1">
                          <a:effectLst/>
                          <a:latin typeface="Arial" panose="020B0604020202020204" pitchFamily="34" charset="0"/>
                          <a:cs typeface="Arial" panose="020B0604020202020204" pitchFamily="34" charset="0"/>
                        </a:rPr>
                        <a:t>grosskopfii</a:t>
                      </a:r>
                      <a:r>
                        <a:rPr lang="es-ES" sz="1400" b="0" dirty="0">
                          <a:effectLst/>
                          <a:latin typeface="Arial" panose="020B0604020202020204" pitchFamily="34" charset="0"/>
                          <a:cs typeface="Arial" panose="020B0604020202020204" pitchFamily="34" charset="0"/>
                        </a:rPr>
                        <a:t>) y </a:t>
                      </a:r>
                      <a:r>
                        <a:rPr lang="es-ES" sz="1400" b="0" dirty="0" err="1">
                          <a:effectLst/>
                          <a:latin typeface="Arial" panose="020B0604020202020204" pitchFamily="34" charset="0"/>
                          <a:cs typeface="Arial" panose="020B0604020202020204" pitchFamily="34" charset="0"/>
                        </a:rPr>
                        <a:t>bocachico</a:t>
                      </a:r>
                      <a:r>
                        <a:rPr lang="es-ES" sz="1400" b="0" dirty="0">
                          <a:effectLst/>
                          <a:latin typeface="Arial" panose="020B0604020202020204" pitchFamily="34" charset="0"/>
                          <a:cs typeface="Arial" panose="020B0604020202020204" pitchFamily="34" charset="0"/>
                        </a:rPr>
                        <a:t> (</a:t>
                      </a:r>
                      <a:r>
                        <a:rPr lang="es-ES" sz="1400" b="0" i="1" dirty="0" err="1">
                          <a:effectLst/>
                          <a:latin typeface="Arial" panose="020B0604020202020204" pitchFamily="34" charset="0"/>
                          <a:cs typeface="Arial" panose="020B0604020202020204" pitchFamily="34" charset="0"/>
                        </a:rPr>
                        <a:t>Prochilodus</a:t>
                      </a:r>
                      <a:r>
                        <a:rPr lang="es-ES" sz="1400" b="0" i="1" dirty="0">
                          <a:effectLst/>
                          <a:latin typeface="Arial" panose="020B0604020202020204" pitchFamily="34" charset="0"/>
                          <a:cs typeface="Arial" panose="020B0604020202020204" pitchFamily="34" charset="0"/>
                        </a:rPr>
                        <a:t> </a:t>
                      </a:r>
                      <a:r>
                        <a:rPr lang="es-ES" sz="1400" b="0" i="1" dirty="0" err="1">
                          <a:effectLst/>
                          <a:latin typeface="Arial" panose="020B0604020202020204" pitchFamily="34" charset="0"/>
                          <a:cs typeface="Arial" panose="020B0604020202020204" pitchFamily="34" charset="0"/>
                        </a:rPr>
                        <a:t>magdalenae</a:t>
                      </a:r>
                      <a:r>
                        <a:rPr lang="es-ES" sz="1400" b="0" dirty="0">
                          <a:effectLst/>
                          <a:latin typeface="Arial" panose="020B0604020202020204" pitchFamily="34" charset="0"/>
                          <a:cs typeface="Arial" panose="020B0604020202020204" pitchFamily="34" charset="0"/>
                        </a:rPr>
                        <a:t>) y su efecto sobre indicadores de estrés”. </a:t>
                      </a:r>
                      <a:endParaRPr lang="es-CO" sz="1400" b="0" dirty="0">
                        <a:effectLst/>
                        <a:latin typeface="Arial" panose="020B0604020202020204" pitchFamily="34" charset="0"/>
                        <a:cs typeface="Arial" panose="020B0604020202020204" pitchFamily="34" charset="0"/>
                      </a:endParaRPr>
                    </a:p>
                    <a:p>
                      <a:pPr marL="342900" marR="71755" lvl="0" indent="-342900" algn="just">
                        <a:spcBef>
                          <a:spcPts val="600"/>
                        </a:spcBef>
                        <a:spcAft>
                          <a:spcPts val="600"/>
                        </a:spcAft>
                        <a:buFont typeface="Symbol" panose="05050102010706020507" pitchFamily="18" charset="2"/>
                        <a:buChar char=""/>
                      </a:pPr>
                      <a:r>
                        <a:rPr lang="es-ES" sz="1400" b="0" dirty="0">
                          <a:effectLst/>
                          <a:latin typeface="Arial" panose="020B0604020202020204" pitchFamily="34" charset="0"/>
                          <a:cs typeface="Arial" panose="020B0604020202020204" pitchFamily="34" charset="0"/>
                        </a:rPr>
                        <a:t>“Hematología y química sanguínea en alevinos y reproductores de capaz (</a:t>
                      </a:r>
                      <a:r>
                        <a:rPr lang="es-ES" sz="1400" b="0" i="1" dirty="0" err="1">
                          <a:effectLst/>
                          <a:latin typeface="Arial" panose="020B0604020202020204" pitchFamily="34" charset="0"/>
                          <a:cs typeface="Arial" panose="020B0604020202020204" pitchFamily="34" charset="0"/>
                        </a:rPr>
                        <a:t>Pimelodus</a:t>
                      </a:r>
                      <a:r>
                        <a:rPr lang="es-ES" sz="1400" b="0" i="1" dirty="0">
                          <a:effectLst/>
                          <a:latin typeface="Arial" panose="020B0604020202020204" pitchFamily="34" charset="0"/>
                          <a:cs typeface="Arial" panose="020B0604020202020204" pitchFamily="34" charset="0"/>
                        </a:rPr>
                        <a:t> </a:t>
                      </a:r>
                      <a:r>
                        <a:rPr lang="es-ES" sz="1400" b="0" i="1" dirty="0" err="1">
                          <a:effectLst/>
                          <a:latin typeface="Arial" panose="020B0604020202020204" pitchFamily="34" charset="0"/>
                          <a:cs typeface="Arial" panose="020B0604020202020204" pitchFamily="34" charset="0"/>
                        </a:rPr>
                        <a:t>grosskopfii</a:t>
                      </a:r>
                      <a:r>
                        <a:rPr lang="es-ES" sz="1400" b="0" dirty="0">
                          <a:effectLst/>
                          <a:latin typeface="Arial" panose="020B0604020202020204" pitchFamily="34" charset="0"/>
                          <a:cs typeface="Arial" panose="020B0604020202020204" pitchFamily="34" charset="0"/>
                        </a:rPr>
                        <a:t>)”, como herramienta para el seguimiento sanitario. </a:t>
                      </a:r>
                      <a:endParaRPr lang="es-CO" sz="1400" b="0" dirty="0">
                        <a:effectLst/>
                        <a:latin typeface="Arial" panose="020B0604020202020204" pitchFamily="34" charset="0"/>
                        <a:cs typeface="Arial" panose="020B0604020202020204" pitchFamily="34" charset="0"/>
                      </a:endParaRPr>
                    </a:p>
                    <a:p>
                      <a:pPr marR="71755" algn="just">
                        <a:spcBef>
                          <a:spcPts val="600"/>
                        </a:spcBef>
                        <a:spcAft>
                          <a:spcPts val="600"/>
                        </a:spcAft>
                      </a:pPr>
                      <a:r>
                        <a:rPr lang="es-ES" sz="1400" dirty="0">
                          <a:effectLst/>
                          <a:latin typeface="Arial" panose="020B0604020202020204" pitchFamily="34" charset="0"/>
                          <a:cs typeface="Arial" panose="020B0604020202020204" pitchFamily="34" charset="0"/>
                        </a:rPr>
                        <a:t>Maestría: </a:t>
                      </a:r>
                      <a:endParaRPr lang="es-CO" sz="1400" dirty="0">
                        <a:effectLst/>
                        <a:latin typeface="Arial" panose="020B0604020202020204" pitchFamily="34" charset="0"/>
                        <a:cs typeface="Arial" panose="020B0604020202020204" pitchFamily="34" charset="0"/>
                      </a:endParaRPr>
                    </a:p>
                    <a:p>
                      <a:pPr marL="342900" marR="71755" lvl="0" indent="-342900" algn="just">
                        <a:spcBef>
                          <a:spcPts val="600"/>
                        </a:spcBef>
                        <a:spcAft>
                          <a:spcPts val="600"/>
                        </a:spcAft>
                        <a:buFont typeface="Symbol" panose="05050102010706020507" pitchFamily="18" charset="2"/>
                        <a:buChar char=""/>
                      </a:pPr>
                      <a:r>
                        <a:rPr lang="es-ES" sz="1400" b="0" dirty="0">
                          <a:effectLst/>
                          <a:latin typeface="Arial" panose="020B0604020202020204" pitchFamily="34" charset="0"/>
                          <a:cs typeface="Arial" panose="020B0604020202020204" pitchFamily="34" charset="0"/>
                        </a:rPr>
                        <a:t>Periodos e intensidad lumínica en la producción de lípidos y perfil de ácidos grasos a partir de </a:t>
                      </a:r>
                      <a:r>
                        <a:rPr lang="es-ES" sz="1400" b="0" i="1" dirty="0" err="1">
                          <a:effectLst/>
                          <a:latin typeface="Arial" panose="020B0604020202020204" pitchFamily="34" charset="0"/>
                          <a:cs typeface="Arial" panose="020B0604020202020204" pitchFamily="34" charset="0"/>
                        </a:rPr>
                        <a:t>Chorella</a:t>
                      </a:r>
                      <a:r>
                        <a:rPr lang="es-ES" sz="1400" b="0" i="1" dirty="0">
                          <a:effectLst/>
                          <a:latin typeface="Arial" panose="020B0604020202020204" pitchFamily="34" charset="0"/>
                          <a:cs typeface="Arial" panose="020B0604020202020204" pitchFamily="34" charset="0"/>
                        </a:rPr>
                        <a:t> </a:t>
                      </a:r>
                      <a:r>
                        <a:rPr lang="es-ES" sz="1400" b="0" i="1" dirty="0" err="1">
                          <a:effectLst/>
                          <a:latin typeface="Arial" panose="020B0604020202020204" pitchFamily="34" charset="0"/>
                          <a:cs typeface="Arial" panose="020B0604020202020204" pitchFamily="34" charset="0"/>
                        </a:rPr>
                        <a:t>sp</a:t>
                      </a:r>
                      <a:r>
                        <a:rPr lang="es-ES" sz="1400" b="0" dirty="0">
                          <a:effectLst/>
                          <a:latin typeface="Arial" panose="020B0604020202020204" pitchFamily="34" charset="0"/>
                          <a:cs typeface="Arial" panose="020B0604020202020204" pitchFamily="34" charset="0"/>
                        </a:rPr>
                        <a:t>. como fuente potencial para la obtención de biodiesel. </a:t>
                      </a:r>
                      <a:endParaRPr lang="es-CO" sz="1400" b="0" dirty="0">
                        <a:effectLst/>
                        <a:latin typeface="Arial" panose="020B0604020202020204" pitchFamily="34" charset="0"/>
                        <a:cs typeface="Arial" panose="020B0604020202020204" pitchFamily="34" charset="0"/>
                      </a:endParaRPr>
                    </a:p>
                    <a:p>
                      <a:pPr marL="342900" marR="71755" lvl="0" indent="-342900" algn="just">
                        <a:spcBef>
                          <a:spcPts val="600"/>
                        </a:spcBef>
                        <a:spcAft>
                          <a:spcPts val="600"/>
                        </a:spcAft>
                        <a:buFont typeface="Symbol" panose="05050102010706020507" pitchFamily="18" charset="2"/>
                        <a:buChar char=""/>
                      </a:pPr>
                      <a:r>
                        <a:rPr lang="es-ES" sz="1400" b="0" dirty="0">
                          <a:effectLst/>
                          <a:latin typeface="Arial" panose="020B0604020202020204" pitchFamily="34" charset="0"/>
                          <a:cs typeface="Arial" panose="020B0604020202020204" pitchFamily="34" charset="0"/>
                        </a:rPr>
                        <a:t>Concentración letal media cl (50-96) de las especies de </a:t>
                      </a:r>
                      <a:r>
                        <a:rPr lang="es-ES" sz="1400" b="0" i="1" dirty="0" err="1">
                          <a:effectLst/>
                          <a:latin typeface="Arial" panose="020B0604020202020204" pitchFamily="34" charset="0"/>
                          <a:cs typeface="Arial" panose="020B0604020202020204" pitchFamily="34" charset="0"/>
                        </a:rPr>
                        <a:t>Prochilodus</a:t>
                      </a:r>
                      <a:r>
                        <a:rPr lang="es-ES" sz="1400" b="0" i="1" dirty="0">
                          <a:effectLst/>
                          <a:latin typeface="Arial" panose="020B0604020202020204" pitchFamily="34" charset="0"/>
                          <a:cs typeface="Arial" panose="020B0604020202020204" pitchFamily="34" charset="0"/>
                        </a:rPr>
                        <a:t> </a:t>
                      </a:r>
                      <a:r>
                        <a:rPr lang="es-ES" sz="1400" b="0" i="1" dirty="0" err="1">
                          <a:effectLst/>
                          <a:latin typeface="Arial" panose="020B0604020202020204" pitchFamily="34" charset="0"/>
                          <a:cs typeface="Arial" panose="020B0604020202020204" pitchFamily="34" charset="0"/>
                        </a:rPr>
                        <a:t>magdalenae</a:t>
                      </a:r>
                      <a:r>
                        <a:rPr lang="es-ES" sz="1400" b="0" i="1" dirty="0">
                          <a:effectLst/>
                          <a:latin typeface="Arial" panose="020B0604020202020204" pitchFamily="34" charset="0"/>
                          <a:cs typeface="Arial" panose="020B0604020202020204" pitchFamily="34" charset="0"/>
                        </a:rPr>
                        <a:t> </a:t>
                      </a:r>
                      <a:r>
                        <a:rPr lang="es-ES" sz="1400" b="0" dirty="0">
                          <a:effectLst/>
                          <a:latin typeface="Arial" panose="020B0604020202020204" pitchFamily="34" charset="0"/>
                          <a:cs typeface="Arial" panose="020B0604020202020204" pitchFamily="34" charset="0"/>
                        </a:rPr>
                        <a:t>y </a:t>
                      </a:r>
                      <a:r>
                        <a:rPr lang="es-ES" sz="1400" b="0" i="1" dirty="0" err="1">
                          <a:effectLst/>
                          <a:latin typeface="Arial" panose="020B0604020202020204" pitchFamily="34" charset="0"/>
                          <a:cs typeface="Arial" panose="020B0604020202020204" pitchFamily="34" charset="0"/>
                        </a:rPr>
                        <a:t>Pimelodus</a:t>
                      </a:r>
                      <a:r>
                        <a:rPr lang="es-ES" sz="1400" b="0" i="1" dirty="0">
                          <a:effectLst/>
                          <a:latin typeface="Arial" panose="020B0604020202020204" pitchFamily="34" charset="0"/>
                          <a:cs typeface="Arial" panose="020B0604020202020204" pitchFamily="34" charset="0"/>
                        </a:rPr>
                        <a:t> </a:t>
                      </a:r>
                      <a:r>
                        <a:rPr lang="es-ES" sz="1400" b="0" i="1" dirty="0" err="1">
                          <a:effectLst/>
                          <a:latin typeface="Arial" panose="020B0604020202020204" pitchFamily="34" charset="0"/>
                          <a:cs typeface="Arial" panose="020B0604020202020204" pitchFamily="34" charset="0"/>
                        </a:rPr>
                        <a:t>grosskopfii</a:t>
                      </a:r>
                      <a:r>
                        <a:rPr lang="es-ES" sz="1400" b="0" i="1" dirty="0">
                          <a:effectLst/>
                          <a:latin typeface="Arial" panose="020B0604020202020204" pitchFamily="34" charset="0"/>
                          <a:cs typeface="Arial" panose="020B0604020202020204" pitchFamily="34" charset="0"/>
                        </a:rPr>
                        <a:t> </a:t>
                      </a:r>
                      <a:r>
                        <a:rPr lang="es-ES" sz="1400" b="0" dirty="0">
                          <a:effectLst/>
                          <a:latin typeface="Arial" panose="020B0604020202020204" pitchFamily="34" charset="0"/>
                          <a:cs typeface="Arial" panose="020B0604020202020204" pitchFamily="34" charset="0"/>
                        </a:rPr>
                        <a:t>al principio activo de fungicidas </a:t>
                      </a:r>
                      <a:r>
                        <a:rPr lang="es-ES" sz="1400" b="0" dirty="0" err="1">
                          <a:effectLst/>
                          <a:latin typeface="Arial" panose="020B0604020202020204" pitchFamily="34" charset="0"/>
                          <a:cs typeface="Arial" panose="020B0604020202020204" pitchFamily="34" charset="0"/>
                        </a:rPr>
                        <a:t>cyproconazole</a:t>
                      </a:r>
                      <a:r>
                        <a:rPr lang="es-ES" sz="1400" b="0" dirty="0">
                          <a:effectLst/>
                          <a:latin typeface="Arial" panose="020B0604020202020204" pitchFamily="34" charset="0"/>
                          <a:cs typeface="Arial" panose="020B0604020202020204" pitchFamily="34" charset="0"/>
                        </a:rPr>
                        <a:t> utilizado en el cultivo de café en el departamento del Huila. </a:t>
                      </a:r>
                      <a:endParaRPr lang="es-CO" sz="1400" b="0" dirty="0">
                        <a:effectLst/>
                        <a:latin typeface="Arial" panose="020B0604020202020204" pitchFamily="34" charset="0"/>
                        <a:cs typeface="Arial" panose="020B0604020202020204" pitchFamily="34" charset="0"/>
                      </a:endParaRPr>
                    </a:p>
                    <a:p>
                      <a:pPr marL="342900" marR="71755" lvl="0" indent="-342900" algn="just">
                        <a:spcBef>
                          <a:spcPts val="600"/>
                        </a:spcBef>
                        <a:spcAft>
                          <a:spcPts val="600"/>
                        </a:spcAft>
                        <a:buFont typeface="Symbol" panose="05050102010706020507" pitchFamily="18" charset="2"/>
                        <a:buChar char=""/>
                      </a:pPr>
                      <a:r>
                        <a:rPr lang="es-ES" sz="1400" b="0" dirty="0">
                          <a:effectLst/>
                          <a:latin typeface="Arial" panose="020B0604020202020204" pitchFamily="34" charset="0"/>
                          <a:cs typeface="Arial" panose="020B0604020202020204" pitchFamily="34" charset="0"/>
                        </a:rPr>
                        <a:t>Determinación de la concentración letal 50 del Glifosato, N-(</a:t>
                      </a:r>
                      <a:r>
                        <a:rPr lang="es-ES" sz="1400" b="0" dirty="0" err="1">
                          <a:effectLst/>
                          <a:latin typeface="Arial" panose="020B0604020202020204" pitchFamily="34" charset="0"/>
                          <a:cs typeface="Arial" panose="020B0604020202020204" pitchFamily="34" charset="0"/>
                        </a:rPr>
                        <a:t>fosfonometil</a:t>
                      </a:r>
                      <a:r>
                        <a:rPr lang="es-ES" sz="1400" b="0" dirty="0">
                          <a:effectLst/>
                          <a:latin typeface="Arial" panose="020B0604020202020204" pitchFamily="34" charset="0"/>
                          <a:cs typeface="Arial" panose="020B0604020202020204" pitchFamily="34" charset="0"/>
                        </a:rPr>
                        <a:t>) glicina en forma de sal </a:t>
                      </a:r>
                      <a:r>
                        <a:rPr lang="es-ES" sz="1400" b="0" dirty="0" err="1">
                          <a:effectLst/>
                          <a:latin typeface="Arial" panose="020B0604020202020204" pitchFamily="34" charset="0"/>
                          <a:cs typeface="Arial" panose="020B0604020202020204" pitchFamily="34" charset="0"/>
                        </a:rPr>
                        <a:t>Isopropilamina</a:t>
                      </a:r>
                      <a:r>
                        <a:rPr lang="es-ES" sz="1400" b="0" dirty="0">
                          <a:effectLst/>
                          <a:latin typeface="Arial" panose="020B0604020202020204" pitchFamily="34" charset="0"/>
                          <a:cs typeface="Arial" panose="020B0604020202020204" pitchFamily="34" charset="0"/>
                        </a:rPr>
                        <a:t> sobre juveniles de </a:t>
                      </a:r>
                      <a:r>
                        <a:rPr lang="es-ES" sz="1400" b="0" dirty="0" err="1">
                          <a:effectLst/>
                          <a:latin typeface="Arial" panose="020B0604020202020204" pitchFamily="34" charset="0"/>
                          <a:cs typeface="Arial" panose="020B0604020202020204" pitchFamily="34" charset="0"/>
                        </a:rPr>
                        <a:t>Bocachico</a:t>
                      </a:r>
                      <a:r>
                        <a:rPr lang="es-ES" sz="1400" b="0" dirty="0">
                          <a:effectLst/>
                          <a:latin typeface="Arial" panose="020B0604020202020204" pitchFamily="34" charset="0"/>
                          <a:cs typeface="Arial" panose="020B0604020202020204" pitchFamily="34" charset="0"/>
                        </a:rPr>
                        <a:t> (</a:t>
                      </a:r>
                      <a:r>
                        <a:rPr lang="es-ES" sz="1400" b="0" i="1" dirty="0" err="1">
                          <a:effectLst/>
                          <a:latin typeface="Arial" panose="020B0604020202020204" pitchFamily="34" charset="0"/>
                          <a:cs typeface="Arial" panose="020B0604020202020204" pitchFamily="34" charset="0"/>
                        </a:rPr>
                        <a:t>Prochilodus</a:t>
                      </a:r>
                      <a:r>
                        <a:rPr lang="es-ES" sz="1400" b="0" i="1" dirty="0">
                          <a:effectLst/>
                          <a:latin typeface="Arial" panose="020B0604020202020204" pitchFamily="34" charset="0"/>
                          <a:cs typeface="Arial" panose="020B0604020202020204" pitchFamily="34" charset="0"/>
                        </a:rPr>
                        <a:t> </a:t>
                      </a:r>
                      <a:r>
                        <a:rPr lang="es-ES" sz="1400" b="0" i="1" dirty="0" err="1">
                          <a:effectLst/>
                          <a:latin typeface="Arial" panose="020B0604020202020204" pitchFamily="34" charset="0"/>
                          <a:cs typeface="Arial" panose="020B0604020202020204" pitchFamily="34" charset="0"/>
                        </a:rPr>
                        <a:t>magdalenae</a:t>
                      </a:r>
                      <a:r>
                        <a:rPr lang="es-ES" sz="1400" b="0" dirty="0">
                          <a:effectLst/>
                          <a:latin typeface="Arial" panose="020B0604020202020204" pitchFamily="34" charset="0"/>
                          <a:cs typeface="Arial" panose="020B0604020202020204" pitchFamily="34" charset="0"/>
                        </a:rPr>
                        <a:t>) y Capaz (</a:t>
                      </a:r>
                      <a:r>
                        <a:rPr lang="es-ES" sz="1400" b="0" i="1" dirty="0" err="1">
                          <a:effectLst/>
                          <a:latin typeface="Arial" panose="020B0604020202020204" pitchFamily="34" charset="0"/>
                          <a:cs typeface="Arial" panose="020B0604020202020204" pitchFamily="34" charset="0"/>
                        </a:rPr>
                        <a:t>Pimelodus</a:t>
                      </a:r>
                      <a:r>
                        <a:rPr lang="es-ES" sz="1400" b="0" i="1" dirty="0">
                          <a:effectLst/>
                          <a:latin typeface="Arial" panose="020B0604020202020204" pitchFamily="34" charset="0"/>
                          <a:cs typeface="Arial" panose="020B0604020202020204" pitchFamily="34" charset="0"/>
                        </a:rPr>
                        <a:t> </a:t>
                      </a:r>
                      <a:r>
                        <a:rPr lang="es-ES" sz="1400" b="0" i="1" dirty="0" err="1">
                          <a:effectLst/>
                          <a:latin typeface="Arial" panose="020B0604020202020204" pitchFamily="34" charset="0"/>
                          <a:cs typeface="Arial" panose="020B0604020202020204" pitchFamily="34" charset="0"/>
                        </a:rPr>
                        <a:t>grosskopfii</a:t>
                      </a:r>
                      <a:r>
                        <a:rPr lang="es-ES" sz="1400" b="0" dirty="0">
                          <a:effectLst/>
                          <a:latin typeface="Arial" panose="020B0604020202020204" pitchFamily="34" charset="0"/>
                          <a:cs typeface="Arial" panose="020B0604020202020204" pitchFamily="34" charset="0"/>
                        </a:rPr>
                        <a:t>). Trabajo experimental terminado. </a:t>
                      </a:r>
                      <a:endParaRPr lang="es-CO" sz="1400" b="0" dirty="0">
                        <a:effectLst/>
                        <a:latin typeface="Arial" panose="020B0604020202020204" pitchFamily="34" charset="0"/>
                        <a:cs typeface="Arial" panose="020B0604020202020204" pitchFamily="34" charset="0"/>
                      </a:endParaRPr>
                    </a:p>
                    <a:p>
                      <a:pPr marR="71755" algn="just">
                        <a:spcBef>
                          <a:spcPts val="600"/>
                        </a:spcBef>
                        <a:spcAft>
                          <a:spcPts val="600"/>
                        </a:spcAft>
                      </a:pPr>
                      <a:r>
                        <a:rPr lang="es-ES" sz="1400" dirty="0">
                          <a:effectLst/>
                          <a:latin typeface="Arial" panose="020B0604020202020204" pitchFamily="34" charset="0"/>
                          <a:cs typeface="Arial" panose="020B0604020202020204" pitchFamily="34" charset="0"/>
                        </a:rPr>
                        <a:t>Doctorado:</a:t>
                      </a:r>
                      <a:endParaRPr lang="es-CO" sz="1400" dirty="0">
                        <a:effectLst/>
                        <a:latin typeface="Arial" panose="020B0604020202020204" pitchFamily="34" charset="0"/>
                        <a:cs typeface="Arial" panose="020B0604020202020204" pitchFamily="34" charset="0"/>
                      </a:endParaRPr>
                    </a:p>
                    <a:p>
                      <a:pPr marL="342900" marR="71755" lvl="0" indent="-342900" algn="just">
                        <a:spcBef>
                          <a:spcPts val="600"/>
                        </a:spcBef>
                        <a:spcAft>
                          <a:spcPts val="600"/>
                        </a:spcAft>
                        <a:buFont typeface="Symbol" panose="05050102010706020507" pitchFamily="18" charset="2"/>
                        <a:buChar char=""/>
                      </a:pPr>
                      <a:r>
                        <a:rPr lang="es-ES" sz="1400" b="0" dirty="0">
                          <a:effectLst/>
                          <a:latin typeface="Arial" panose="020B0604020202020204" pitchFamily="34" charset="0"/>
                          <a:cs typeface="Arial" panose="020B0604020202020204" pitchFamily="34" charset="0"/>
                        </a:rPr>
                        <a:t>Relación entre la actividad enzimática digestiva, la digestibilidad de nutrientes y el desempeño productivo en juveniles de capaz (</a:t>
                      </a:r>
                      <a:r>
                        <a:rPr lang="es-ES" sz="1400" b="0" i="1" dirty="0" err="1">
                          <a:effectLst/>
                          <a:latin typeface="Arial" panose="020B0604020202020204" pitchFamily="34" charset="0"/>
                          <a:cs typeface="Arial" panose="020B0604020202020204" pitchFamily="34" charset="0"/>
                        </a:rPr>
                        <a:t>Pimelodus</a:t>
                      </a:r>
                      <a:r>
                        <a:rPr lang="es-ES" sz="1400" b="0" i="1" dirty="0">
                          <a:effectLst/>
                          <a:latin typeface="Arial" panose="020B0604020202020204" pitchFamily="34" charset="0"/>
                          <a:cs typeface="Arial" panose="020B0604020202020204" pitchFamily="34" charset="0"/>
                        </a:rPr>
                        <a:t> </a:t>
                      </a:r>
                      <a:r>
                        <a:rPr lang="es-ES" sz="1400" b="0" i="1" dirty="0" err="1">
                          <a:effectLst/>
                          <a:latin typeface="Arial" panose="020B0604020202020204" pitchFamily="34" charset="0"/>
                          <a:cs typeface="Arial" panose="020B0604020202020204" pitchFamily="34" charset="0"/>
                        </a:rPr>
                        <a:t>grosskopfii</a:t>
                      </a:r>
                      <a:r>
                        <a:rPr lang="es-ES" sz="1400" b="0" dirty="0">
                          <a:effectLst/>
                          <a:latin typeface="Arial" panose="020B0604020202020204" pitchFamily="34" charset="0"/>
                          <a:cs typeface="Arial" panose="020B0604020202020204" pitchFamily="34" charset="0"/>
                        </a:rPr>
                        <a:t>) alimentados con diferentes materias primas de origen animal y vegetal. </a:t>
                      </a:r>
                      <a:endParaRPr lang="es-CO" sz="1400" b="0" dirty="0">
                        <a:effectLst/>
                        <a:latin typeface="Arial" panose="020B0604020202020204" pitchFamily="34" charset="0"/>
                        <a:ea typeface="Calibri" panose="020F0502020204030204" pitchFamily="34" charset="0"/>
                        <a:cs typeface="Arial" panose="020B0604020202020204" pitchFamily="34" charset="0"/>
                      </a:endParaRPr>
                    </a:p>
                  </a:txBody>
                  <a:tcPr marL="66894" marR="66894" marT="0" marB="0" anchor="ctr"/>
                </a:tc>
                <a:extLst>
                  <a:ext uri="{0D108BD9-81ED-4DB2-BD59-A6C34878D82A}">
                    <a16:rowId xmlns="" xmlns:a16="http://schemas.microsoft.com/office/drawing/2014/main" val="4224988204"/>
                  </a:ext>
                </a:extLst>
              </a:tr>
            </a:tbl>
          </a:graphicData>
        </a:graphic>
      </p:graphicFrame>
      <p:sp>
        <p:nvSpPr>
          <p:cNvPr id="3" name="Rectángulo 2"/>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2.2. SUBSISTEMA DE INVESTIGACIÓN </a:t>
            </a:r>
            <a:endParaRPr lang="es-CO" sz="2000" dirty="0">
              <a:solidFill>
                <a:schemeClr val="bg1"/>
              </a:solidFill>
            </a:endParaRPr>
          </a:p>
        </p:txBody>
      </p:sp>
    </p:spTree>
    <p:extLst>
      <p:ext uri="{BB962C8B-B14F-4D97-AF65-F5344CB8AC3E}">
        <p14:creationId xmlns:p14="http://schemas.microsoft.com/office/powerpoint/2010/main" val="1346270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32609523"/>
              </p:ext>
            </p:extLst>
          </p:nvPr>
        </p:nvGraphicFramePr>
        <p:xfrm>
          <a:off x="806669" y="1673778"/>
          <a:ext cx="10515600" cy="3805776"/>
        </p:xfrm>
        <a:graphic>
          <a:graphicData uri="http://schemas.openxmlformats.org/drawingml/2006/table">
            <a:tbl>
              <a:tblPr firstRow="1" firstCol="1" bandRow="1">
                <a:tableStyleId>{0660B408-B3CF-4A94-85FC-2B1E0A45F4A2}</a:tableStyleId>
              </a:tblPr>
              <a:tblGrid>
                <a:gridCol w="10515600">
                  <a:extLst>
                    <a:ext uri="{9D8B030D-6E8A-4147-A177-3AD203B41FA5}">
                      <a16:colId xmlns="" xmlns:a16="http://schemas.microsoft.com/office/drawing/2014/main" val="1847671267"/>
                    </a:ext>
                  </a:extLst>
                </a:gridCol>
              </a:tblGrid>
              <a:tr h="240176">
                <a:tc>
                  <a:txBody>
                    <a:bodyPr/>
                    <a:lstStyle/>
                    <a:p>
                      <a:pPr marL="0" marR="71755" indent="0" algn="just" defTabSz="914400" rtl="0" eaLnBrk="1" fontAlgn="auto" latinLnBrk="0" hangingPunct="1">
                        <a:lnSpc>
                          <a:spcPct val="100000"/>
                        </a:lnSpc>
                        <a:spcBef>
                          <a:spcPts val="600"/>
                        </a:spcBef>
                        <a:spcAft>
                          <a:spcPts val="600"/>
                        </a:spcAft>
                        <a:buClrTx/>
                        <a:buSzTx/>
                        <a:buFontTx/>
                        <a:buNone/>
                        <a:tabLst/>
                        <a:defRPr/>
                      </a:pPr>
                      <a:r>
                        <a:rPr lang="es-MX" sz="1600" b="1" dirty="0" smtClean="0">
                          <a:effectLst/>
                          <a:latin typeface="Arial" panose="020B0604020202020204" pitchFamily="34" charset="0"/>
                          <a:ea typeface="Calibri" panose="020F0502020204030204" pitchFamily="34" charset="0"/>
                          <a:cs typeface="Arial" panose="020B0604020202020204" pitchFamily="34" charset="0"/>
                        </a:rPr>
                        <a:t>Estancias de investigación:</a:t>
                      </a:r>
                      <a:endParaRPr lang="es-CO" sz="1600" dirty="0">
                        <a:effectLst/>
                        <a:latin typeface="Arial" panose="020B0604020202020204" pitchFamily="34" charset="0"/>
                        <a:cs typeface="Arial" panose="020B0604020202020204" pitchFamily="34" charset="0"/>
                      </a:endParaRPr>
                    </a:p>
                  </a:txBody>
                  <a:tcPr marL="66894" marR="66894" marT="0" marB="0" anchor="ctr"/>
                </a:tc>
                <a:extLst>
                  <a:ext uri="{0D108BD9-81ED-4DB2-BD59-A6C34878D82A}">
                    <a16:rowId xmlns="" xmlns:a16="http://schemas.microsoft.com/office/drawing/2014/main" val="1806125257"/>
                  </a:ext>
                </a:extLst>
              </a:tr>
              <a:tr h="3561936">
                <a:tc>
                  <a:txBody>
                    <a:bodyPr/>
                    <a:lstStyle/>
                    <a:p>
                      <a:pPr marL="90170" marR="71755" algn="just">
                        <a:spcBef>
                          <a:spcPts val="600"/>
                        </a:spcBef>
                        <a:spcAft>
                          <a:spcPts val="600"/>
                        </a:spcAft>
                      </a:pPr>
                      <a:r>
                        <a:rPr lang="es-MX" sz="1600" b="0" dirty="0" smtClean="0">
                          <a:effectLst/>
                          <a:latin typeface="Arial" panose="020B0604020202020204" pitchFamily="34" charset="0"/>
                          <a:ea typeface="Calibri" panose="020F0502020204030204" pitchFamily="34" charset="0"/>
                          <a:cs typeface="Arial" panose="020B0604020202020204" pitchFamily="34" charset="0"/>
                        </a:rPr>
                        <a:t>•	Martha Alicia Perera García, Universidad Juárez Autónoma de Tabasco, México. Estancia: Reproducción de especies </a:t>
                      </a:r>
                      <a:r>
                        <a:rPr lang="es-MX" sz="1600" b="0" dirty="0" err="1" smtClean="0">
                          <a:effectLst/>
                          <a:latin typeface="Arial" panose="020B0604020202020204" pitchFamily="34" charset="0"/>
                          <a:ea typeface="Calibri" panose="020F0502020204030204" pitchFamily="34" charset="0"/>
                          <a:cs typeface="Arial" panose="020B0604020202020204" pitchFamily="34" charset="0"/>
                        </a:rPr>
                        <a:t>ícticas</a:t>
                      </a:r>
                      <a:r>
                        <a:rPr lang="es-MX" sz="1600" b="0" dirty="0" smtClean="0">
                          <a:effectLst/>
                          <a:latin typeface="Arial" panose="020B0604020202020204" pitchFamily="34" charset="0"/>
                          <a:ea typeface="Calibri" panose="020F0502020204030204" pitchFamily="34" charset="0"/>
                          <a:cs typeface="Arial" panose="020B0604020202020204" pitchFamily="34" charset="0"/>
                        </a:rPr>
                        <a:t> nativas con potencial para el cultivo comercial. Fecha: 1 al 18 de diciembre de 2017.</a:t>
                      </a:r>
                    </a:p>
                    <a:p>
                      <a:pPr marL="90170" marR="71755" algn="just">
                        <a:spcBef>
                          <a:spcPts val="600"/>
                        </a:spcBef>
                        <a:spcAft>
                          <a:spcPts val="600"/>
                        </a:spcAft>
                      </a:pPr>
                      <a:r>
                        <a:rPr lang="es-MX" sz="1600" b="0" dirty="0" smtClean="0">
                          <a:effectLst/>
                          <a:latin typeface="Arial" panose="020B0604020202020204" pitchFamily="34" charset="0"/>
                          <a:ea typeface="Calibri" panose="020F0502020204030204" pitchFamily="34" charset="0"/>
                          <a:cs typeface="Arial" panose="020B0604020202020204" pitchFamily="34" charset="0"/>
                        </a:rPr>
                        <a:t>•	Johana Ortega, estudiante de maestría en Acuicultura- Universidad de los Llanos, Colombia. Estancia: Cuantificación de enzimas digestivas en peces nativos. Fecha: 17 al 28 de noviembre de 2018. </a:t>
                      </a:r>
                    </a:p>
                    <a:p>
                      <a:pPr marL="90170" marR="71755" algn="just">
                        <a:spcBef>
                          <a:spcPts val="600"/>
                        </a:spcBef>
                        <a:spcAft>
                          <a:spcPts val="600"/>
                        </a:spcAft>
                      </a:pPr>
                      <a:r>
                        <a:rPr lang="es-MX" sz="1600" b="0" dirty="0" smtClean="0">
                          <a:effectLst/>
                          <a:latin typeface="Arial" panose="020B0604020202020204" pitchFamily="34" charset="0"/>
                          <a:ea typeface="Calibri" panose="020F0502020204030204" pitchFamily="34" charset="0"/>
                          <a:cs typeface="Arial" panose="020B0604020202020204" pitchFamily="34" charset="0"/>
                        </a:rPr>
                        <a:t>•	Martha Inés </a:t>
                      </a:r>
                      <a:r>
                        <a:rPr lang="es-MX" sz="1600" b="0" dirty="0" err="1" smtClean="0">
                          <a:effectLst/>
                          <a:latin typeface="Arial" panose="020B0604020202020204" pitchFamily="34" charset="0"/>
                          <a:ea typeface="Calibri" panose="020F0502020204030204" pitchFamily="34" charset="0"/>
                          <a:cs typeface="Arial" panose="020B0604020202020204" pitchFamily="34" charset="0"/>
                        </a:rPr>
                        <a:t>Yossa</a:t>
                      </a:r>
                      <a:r>
                        <a:rPr lang="es-MX" sz="1600" b="0" dirty="0" smtClean="0">
                          <a:effectLst/>
                          <a:latin typeface="Arial" panose="020B0604020202020204" pitchFamily="34" charset="0"/>
                          <a:ea typeface="Calibri" panose="020F0502020204030204" pitchFamily="34" charset="0"/>
                          <a:cs typeface="Arial" panose="020B0604020202020204" pitchFamily="34" charset="0"/>
                        </a:rPr>
                        <a:t>, Docente de planta- Universidad de los Llanos, Colombia. Estancia: Cuantificación de enzimas digestivas en peces nativos. Fecha: 17 al 28 de noviembre de 2018. </a:t>
                      </a:r>
                    </a:p>
                    <a:p>
                      <a:pPr marL="90170" marR="71755" algn="just">
                        <a:spcBef>
                          <a:spcPts val="600"/>
                        </a:spcBef>
                        <a:spcAft>
                          <a:spcPts val="600"/>
                        </a:spcAft>
                      </a:pPr>
                      <a:r>
                        <a:rPr lang="es-MX" sz="1600" b="0" dirty="0" smtClean="0">
                          <a:effectLst/>
                          <a:latin typeface="Arial" panose="020B0604020202020204" pitchFamily="34" charset="0"/>
                          <a:ea typeface="Calibri" panose="020F0502020204030204" pitchFamily="34" charset="0"/>
                          <a:cs typeface="Arial" panose="020B0604020202020204" pitchFamily="34" charset="0"/>
                        </a:rPr>
                        <a:t>•	</a:t>
                      </a:r>
                      <a:r>
                        <a:rPr lang="es-MX" sz="1600" b="0" dirty="0" err="1" smtClean="0">
                          <a:effectLst/>
                          <a:latin typeface="Arial" panose="020B0604020202020204" pitchFamily="34" charset="0"/>
                          <a:ea typeface="Calibri" panose="020F0502020204030204" pitchFamily="34" charset="0"/>
                          <a:cs typeface="Arial" panose="020B0604020202020204" pitchFamily="34" charset="0"/>
                        </a:rPr>
                        <a:t>Kerwin</a:t>
                      </a:r>
                      <a:r>
                        <a:rPr lang="es-MX" sz="1600" b="0" dirty="0" smtClean="0">
                          <a:effectLst/>
                          <a:latin typeface="Arial" panose="020B0604020202020204" pitchFamily="34" charset="0"/>
                          <a:ea typeface="Calibri" panose="020F0502020204030204" pitchFamily="34" charset="0"/>
                          <a:cs typeface="Arial" panose="020B0604020202020204" pitchFamily="34" charset="0"/>
                        </a:rPr>
                        <a:t> Alfonso Morales Luna, estudiante de maestría en Acuicultura- Universidad de los Llanos, Colombia. Estancia: Producción de biomasa a partir de microalgas para la obtención y cuantificación de lípidos con fines de alimentación en larvas de especies </a:t>
                      </a:r>
                      <a:r>
                        <a:rPr lang="es-MX" sz="1600" b="0" dirty="0" err="1" smtClean="0">
                          <a:effectLst/>
                          <a:latin typeface="Arial" panose="020B0604020202020204" pitchFamily="34" charset="0"/>
                          <a:ea typeface="Calibri" panose="020F0502020204030204" pitchFamily="34" charset="0"/>
                          <a:cs typeface="Arial" panose="020B0604020202020204" pitchFamily="34" charset="0"/>
                        </a:rPr>
                        <a:t>ícticas</a:t>
                      </a:r>
                      <a:r>
                        <a:rPr lang="es-MX" sz="1600" b="0" dirty="0" smtClean="0">
                          <a:effectLst/>
                          <a:latin typeface="Arial" panose="020B0604020202020204" pitchFamily="34" charset="0"/>
                          <a:ea typeface="Calibri" panose="020F0502020204030204" pitchFamily="34" charset="0"/>
                          <a:cs typeface="Arial" panose="020B0604020202020204" pitchFamily="34" charset="0"/>
                        </a:rPr>
                        <a:t> nativas. Fecha: 4 al 15 de junio de 2018.</a:t>
                      </a:r>
                    </a:p>
                    <a:p>
                      <a:pPr marL="90170" marR="71755" algn="just">
                        <a:spcBef>
                          <a:spcPts val="600"/>
                        </a:spcBef>
                        <a:spcAft>
                          <a:spcPts val="600"/>
                        </a:spcAft>
                      </a:pPr>
                      <a:endParaRPr lang="es-CO" sz="1600" b="0" dirty="0">
                        <a:effectLst/>
                        <a:latin typeface="Arial" panose="020B0604020202020204" pitchFamily="34" charset="0"/>
                        <a:ea typeface="Calibri" panose="020F0502020204030204" pitchFamily="34" charset="0"/>
                        <a:cs typeface="Arial" panose="020B0604020202020204" pitchFamily="34" charset="0"/>
                      </a:endParaRPr>
                    </a:p>
                  </a:txBody>
                  <a:tcPr marL="66894" marR="66894" marT="0" marB="0" anchor="ctr"/>
                </a:tc>
                <a:extLst>
                  <a:ext uri="{0D108BD9-81ED-4DB2-BD59-A6C34878D82A}">
                    <a16:rowId xmlns="" xmlns:a16="http://schemas.microsoft.com/office/drawing/2014/main" val="4224988204"/>
                  </a:ext>
                </a:extLst>
              </a:tr>
            </a:tbl>
          </a:graphicData>
        </a:graphic>
      </p:graphicFrame>
      <p:sp>
        <p:nvSpPr>
          <p:cNvPr id="3" name="Rectángulo 2"/>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2.2. SUBSISTEMA DE INVESTIGACIÓN </a:t>
            </a:r>
            <a:endParaRPr lang="es-CO" sz="2000" dirty="0">
              <a:solidFill>
                <a:schemeClr val="bg1"/>
              </a:solidFill>
            </a:endParaRPr>
          </a:p>
        </p:txBody>
      </p:sp>
    </p:spTree>
    <p:extLst>
      <p:ext uri="{BB962C8B-B14F-4D97-AF65-F5344CB8AC3E}">
        <p14:creationId xmlns:p14="http://schemas.microsoft.com/office/powerpoint/2010/main" val="795525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703645" y="323939"/>
            <a:ext cx="4572000" cy="461665"/>
          </a:xfrm>
          <a:prstGeom prst="rect">
            <a:avLst/>
          </a:prstGeom>
        </p:spPr>
        <p:txBody>
          <a:bodyPr>
            <a:spAutoFit/>
          </a:bodyPr>
          <a:lstStyle/>
          <a:p>
            <a:pPr algn="ctr"/>
            <a:r>
              <a:rPr lang="es-CO" sz="2400" b="1" dirty="0">
                <a:solidFill>
                  <a:schemeClr val="bg1"/>
                </a:solidFill>
                <a:latin typeface="Arial" panose="020B0604020202020204" pitchFamily="34" charset="0"/>
              </a:rPr>
              <a:t>ORDEN DEL DÍA</a:t>
            </a:r>
            <a:endParaRPr lang="es-CO" sz="2400" dirty="0">
              <a:solidFill>
                <a:schemeClr val="bg1"/>
              </a:solidFill>
            </a:endParaRPr>
          </a:p>
        </p:txBody>
      </p:sp>
      <p:sp>
        <p:nvSpPr>
          <p:cNvPr id="5" name="Marcador de contenido 2"/>
          <p:cNvSpPr>
            <a:spLocks noGrp="1"/>
          </p:cNvSpPr>
          <p:nvPr>
            <p:ph idx="1"/>
          </p:nvPr>
        </p:nvSpPr>
        <p:spPr>
          <a:xfrm>
            <a:off x="1948437" y="2301854"/>
            <a:ext cx="8327208" cy="2247732"/>
          </a:xfrm>
        </p:spPr>
        <p:txBody>
          <a:bodyPr>
            <a:normAutofit fontScale="25000" lnSpcReduction="20000"/>
          </a:bodyPr>
          <a:lstStyle/>
          <a:p>
            <a:pPr marL="0" indent="0" algn="just">
              <a:buNone/>
            </a:pPr>
            <a:r>
              <a:rPr lang="es-CO" sz="9600" b="1" dirty="0" smtClean="0">
                <a:latin typeface="Arial" panose="020B0604020202020204" pitchFamily="34" charset="0"/>
                <a:cs typeface="Arial" panose="020B0604020202020204" pitchFamily="34" charset="0"/>
              </a:rPr>
              <a:t>1. INSTALACION </a:t>
            </a:r>
            <a:r>
              <a:rPr lang="es-CO" sz="9600" b="1" dirty="0">
                <a:latin typeface="Arial" panose="020B0604020202020204" pitchFamily="34" charset="0"/>
                <a:cs typeface="Arial" panose="020B0604020202020204" pitchFamily="34" charset="0"/>
              </a:rPr>
              <a:t>DE LA RENDICION DE </a:t>
            </a:r>
            <a:r>
              <a:rPr lang="es-CO" sz="9600" b="1" dirty="0" smtClean="0">
                <a:latin typeface="Arial" panose="020B0604020202020204" pitchFamily="34" charset="0"/>
                <a:cs typeface="Arial" panose="020B0604020202020204" pitchFamily="34" charset="0"/>
              </a:rPr>
              <a:t>CUENTAS</a:t>
            </a:r>
          </a:p>
          <a:p>
            <a:pPr marL="0" indent="0" algn="just">
              <a:buNone/>
            </a:pPr>
            <a:endParaRPr lang="es-CO" sz="9600" b="1" dirty="0" smtClean="0">
              <a:latin typeface="Arial" panose="020B0604020202020204" pitchFamily="34" charset="0"/>
              <a:cs typeface="Arial" panose="020B0604020202020204" pitchFamily="34" charset="0"/>
            </a:endParaRPr>
          </a:p>
          <a:p>
            <a:pPr marL="0" indent="0" algn="just">
              <a:buNone/>
            </a:pPr>
            <a:r>
              <a:rPr lang="es-CO" sz="9600" b="1" dirty="0" smtClean="0">
                <a:latin typeface="Arial" panose="020B0604020202020204" pitchFamily="34" charset="0"/>
                <a:cs typeface="Arial" panose="020B0604020202020204" pitchFamily="34" charset="0"/>
              </a:rPr>
              <a:t>2. PRESENTACION </a:t>
            </a:r>
            <a:r>
              <a:rPr lang="es-CO" sz="9600" b="1" dirty="0">
                <a:latin typeface="Arial" panose="020B0604020202020204" pitchFamily="34" charset="0"/>
                <a:cs typeface="Arial" panose="020B0604020202020204" pitchFamily="34" charset="0"/>
              </a:rPr>
              <a:t>DEL INFORME DE GESTIÓN </a:t>
            </a:r>
            <a:r>
              <a:rPr lang="es-CO" sz="9600" b="1" dirty="0" smtClean="0">
                <a:latin typeface="Arial" panose="020B0604020202020204" pitchFamily="34" charset="0"/>
                <a:cs typeface="Arial" panose="020B0604020202020204" pitchFamily="34" charset="0"/>
              </a:rPr>
              <a:t>2018</a:t>
            </a:r>
          </a:p>
          <a:p>
            <a:pPr marL="0" indent="0" algn="just">
              <a:buNone/>
            </a:pPr>
            <a:endParaRPr lang="es-CO" sz="9600" b="1" dirty="0" smtClean="0">
              <a:latin typeface="Arial" panose="020B0604020202020204" pitchFamily="34" charset="0"/>
              <a:cs typeface="Arial" panose="020B0604020202020204" pitchFamily="34" charset="0"/>
            </a:endParaRPr>
          </a:p>
          <a:p>
            <a:pPr marL="0" indent="0" algn="just">
              <a:buNone/>
            </a:pPr>
            <a:r>
              <a:rPr lang="es-CO" sz="9600" b="1" dirty="0" smtClean="0">
                <a:latin typeface="Arial" panose="020B0604020202020204" pitchFamily="34" charset="0"/>
                <a:cs typeface="Arial" panose="020B0604020202020204" pitchFamily="34" charset="0"/>
              </a:rPr>
              <a:t>3. INTERVENCIONES </a:t>
            </a:r>
            <a:r>
              <a:rPr lang="es-CO" sz="9600" b="1" dirty="0">
                <a:latin typeface="Arial" panose="020B0604020202020204" pitchFamily="34" charset="0"/>
                <a:cs typeface="Arial" panose="020B0604020202020204" pitchFamily="34" charset="0"/>
              </a:rPr>
              <a:t>CIUDADANAS Y RESPUESTAS </a:t>
            </a:r>
            <a:endParaRPr lang="es-CO" sz="9600" b="1" dirty="0" smtClean="0">
              <a:latin typeface="Arial" panose="020B0604020202020204" pitchFamily="34" charset="0"/>
              <a:cs typeface="Arial" panose="020B0604020202020204" pitchFamily="34" charset="0"/>
            </a:endParaRPr>
          </a:p>
          <a:p>
            <a:pPr marL="0" indent="0" algn="just">
              <a:buNone/>
            </a:pPr>
            <a:endParaRPr lang="es-CO" sz="9600" b="1" dirty="0" smtClean="0">
              <a:latin typeface="Arial" panose="020B0604020202020204" pitchFamily="34" charset="0"/>
              <a:cs typeface="Arial" panose="020B0604020202020204" pitchFamily="34" charset="0"/>
            </a:endParaRPr>
          </a:p>
          <a:p>
            <a:pPr marL="0" indent="0" algn="just">
              <a:buNone/>
            </a:pPr>
            <a:r>
              <a:rPr lang="es-CO" sz="9600" b="1" dirty="0" smtClean="0">
                <a:latin typeface="Arial" panose="020B0604020202020204" pitchFamily="34" charset="0"/>
                <a:cs typeface="Arial" panose="020B0604020202020204" pitchFamily="34" charset="0"/>
              </a:rPr>
              <a:t>4. CONCLUSIONES </a:t>
            </a:r>
            <a:r>
              <a:rPr lang="es-CO" sz="9600" b="1" dirty="0">
                <a:latin typeface="Arial" panose="020B0604020202020204" pitchFamily="34" charset="0"/>
                <a:cs typeface="Arial" panose="020B0604020202020204" pitchFamily="34" charset="0"/>
              </a:rPr>
              <a:t>DE LA  </a:t>
            </a:r>
            <a:r>
              <a:rPr lang="es-CO" sz="9600" b="1" dirty="0" smtClean="0">
                <a:latin typeface="Arial" panose="020B0604020202020204" pitchFamily="34" charset="0"/>
                <a:cs typeface="Arial" panose="020B0604020202020204" pitchFamily="34" charset="0"/>
              </a:rPr>
              <a:t>AUDIENCIA</a:t>
            </a:r>
            <a:endParaRPr lang="es-CO" sz="9600" b="1" dirty="0">
              <a:latin typeface="Arial" panose="020B0604020202020204" pitchFamily="34" charset="0"/>
              <a:cs typeface="Arial" panose="020B0604020202020204" pitchFamily="34" charset="0"/>
            </a:endParaRPr>
          </a:p>
          <a:p>
            <a:pPr marL="0" indent="0" algn="just">
              <a:buNone/>
            </a:pPr>
            <a:r>
              <a:rPr lang="es-ES" sz="6400" b="1" dirty="0">
                <a:latin typeface="Arial" panose="020B0604020202020204" pitchFamily="34" charset="0"/>
                <a:cs typeface="Arial" panose="020B0604020202020204" pitchFamily="34" charset="0"/>
              </a:rPr>
              <a:t>       </a:t>
            </a:r>
            <a:endParaRPr lang="es-CO" sz="6400" b="1" dirty="0">
              <a:latin typeface="Arial" panose="020B0604020202020204" pitchFamily="34" charset="0"/>
              <a:cs typeface="Arial" panose="020B0604020202020204" pitchFamily="34" charset="0"/>
            </a:endParaRPr>
          </a:p>
          <a:p>
            <a:pPr marL="0" indent="0" algn="just">
              <a:buNone/>
            </a:pPr>
            <a:endParaRPr lang="es-CO" sz="4300" b="1" dirty="0">
              <a:latin typeface="Arial" panose="020B0604020202020204" pitchFamily="34" charset="0"/>
              <a:cs typeface="Arial" panose="020B0604020202020204" pitchFamily="34" charset="0"/>
            </a:endParaRPr>
          </a:p>
          <a:p>
            <a:pPr marL="0" indent="0" algn="just">
              <a:buNone/>
            </a:pPr>
            <a:r>
              <a:rPr lang="es-ES" sz="4300" b="1" dirty="0">
                <a:latin typeface="Arial" panose="020B0604020202020204" pitchFamily="34" charset="0"/>
                <a:cs typeface="Arial" panose="020B0604020202020204" pitchFamily="34" charset="0"/>
              </a:rPr>
              <a:t> </a:t>
            </a:r>
            <a:endParaRPr lang="es-CO" sz="4300" b="1" dirty="0">
              <a:latin typeface="Arial" panose="020B0604020202020204" pitchFamily="34" charset="0"/>
              <a:cs typeface="Arial" panose="020B0604020202020204" pitchFamily="34" charset="0"/>
            </a:endParaRPr>
          </a:p>
          <a:p>
            <a:pPr marL="0" indent="0" algn="just">
              <a:buNone/>
            </a:pPr>
            <a:r>
              <a:rPr lang="es-ES" sz="2200" b="1" dirty="0"/>
              <a:t> </a:t>
            </a:r>
            <a:endParaRPr lang="es-CO" sz="2200" b="1" dirty="0"/>
          </a:p>
          <a:p>
            <a:pPr marL="0" indent="0" algn="just">
              <a:buNone/>
            </a:pPr>
            <a:endParaRPr lang="es-CO" b="1" dirty="0"/>
          </a:p>
        </p:txBody>
      </p:sp>
      <p:pic>
        <p:nvPicPr>
          <p:cNvPr id="7"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10861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2.2. SUBSISTEMA DE INVESTIGACIÓN </a:t>
            </a:r>
            <a:endParaRPr lang="es-CO" sz="2000" dirty="0">
              <a:solidFill>
                <a:schemeClr val="bg1"/>
              </a:solidFill>
            </a:endParaRPr>
          </a:p>
        </p:txBody>
      </p:sp>
      <p:sp>
        <p:nvSpPr>
          <p:cNvPr id="9" name="Rectángulo 3"/>
          <p:cNvSpPr/>
          <p:nvPr/>
        </p:nvSpPr>
        <p:spPr>
          <a:xfrm>
            <a:off x="1701394" y="1626932"/>
            <a:ext cx="8794377" cy="800219"/>
          </a:xfrm>
          <a:prstGeom prst="rect">
            <a:avLst/>
          </a:prstGeom>
        </p:spPr>
        <p:txBody>
          <a:bodyPr wrap="square">
            <a:spAutoFit/>
          </a:bodyPr>
          <a:lstStyle/>
          <a:p>
            <a:pPr algn="ctr"/>
            <a:r>
              <a:rPr lang="es-ES" sz="2300" b="1" dirty="0"/>
              <a:t>PROYECTOS TRABAJOS DE GRADO VIGENCIA 2018 APOYADOS CON RECURSOS INSTITUCIONALES</a:t>
            </a:r>
            <a:endParaRPr lang="es-CO" sz="2300" dirty="0">
              <a:latin typeface="Arial" panose="020B0604020202020204" pitchFamily="34" charset="0"/>
              <a:cs typeface="Arial" panose="020B0604020202020204" pitchFamily="34" charset="0"/>
            </a:endParaRPr>
          </a:p>
        </p:txBody>
      </p:sp>
      <p:pic>
        <p:nvPicPr>
          <p:cNvPr id="10"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a 2"/>
          <p:cNvGraphicFramePr>
            <a:graphicFrameLocks noGrp="1"/>
          </p:cNvGraphicFramePr>
          <p:nvPr>
            <p:extLst>
              <p:ext uri="{D42A27DB-BD31-4B8C-83A1-F6EECF244321}">
                <p14:modId xmlns:p14="http://schemas.microsoft.com/office/powerpoint/2010/main" val="154554940"/>
              </p:ext>
            </p:extLst>
          </p:nvPr>
        </p:nvGraphicFramePr>
        <p:xfrm>
          <a:off x="910193" y="2895783"/>
          <a:ext cx="10368366" cy="1371600"/>
        </p:xfrm>
        <a:graphic>
          <a:graphicData uri="http://schemas.openxmlformats.org/drawingml/2006/table">
            <a:tbl>
              <a:tblPr firstRow="1" firstCol="1" bandRow="1">
                <a:tableStyleId>{0660B408-B3CF-4A94-85FC-2B1E0A45F4A2}</a:tableStyleId>
              </a:tblPr>
              <a:tblGrid>
                <a:gridCol w="7378316">
                  <a:extLst>
                    <a:ext uri="{9D8B030D-6E8A-4147-A177-3AD203B41FA5}">
                      <a16:colId xmlns="" xmlns:a16="http://schemas.microsoft.com/office/drawing/2014/main" val="20000"/>
                    </a:ext>
                  </a:extLst>
                </a:gridCol>
                <a:gridCol w="2990050">
                  <a:extLst>
                    <a:ext uri="{9D8B030D-6E8A-4147-A177-3AD203B41FA5}">
                      <a16:colId xmlns="" xmlns:a16="http://schemas.microsoft.com/office/drawing/2014/main" val="20001"/>
                    </a:ext>
                  </a:extLst>
                </a:gridCol>
              </a:tblGrid>
              <a:tr h="0">
                <a:tc>
                  <a:txBody>
                    <a:bodyPr/>
                    <a:lstStyle/>
                    <a:p>
                      <a:pPr algn="ctr">
                        <a:spcAft>
                          <a:spcPts val="0"/>
                        </a:spcAft>
                      </a:pPr>
                      <a:r>
                        <a:rPr lang="es-CO" sz="1800" kern="1200" dirty="0">
                          <a:effectLst/>
                          <a:latin typeface="Arial" panose="020B0604020202020204" pitchFamily="34" charset="0"/>
                          <a:cs typeface="Arial" panose="020B0604020202020204" pitchFamily="34" charset="0"/>
                        </a:rPr>
                        <a:t>Proyecto de Investigación</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1800" kern="1200">
                          <a:effectLst/>
                          <a:latin typeface="Arial" panose="020B0604020202020204" pitchFamily="34" charset="0"/>
                          <a:cs typeface="Arial" panose="020B0604020202020204" pitchFamily="34" charset="0"/>
                        </a:rPr>
                        <a:t>Grupo de Investigación</a:t>
                      </a:r>
                      <a:endParaRPr lang="es-CO"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10000"/>
                  </a:ext>
                </a:extLst>
              </a:tr>
              <a:tr h="0">
                <a:tc>
                  <a:txBody>
                    <a:bodyPr/>
                    <a:lstStyle/>
                    <a:p>
                      <a:pPr marL="0" marR="71755" lvl="0" indent="0" algn="just">
                        <a:spcAft>
                          <a:spcPts val="0"/>
                        </a:spcAft>
                        <a:buFont typeface="Symbol" panose="05050102010706020507" pitchFamily="18" charset="2"/>
                        <a:buNone/>
                      </a:pPr>
                      <a:r>
                        <a:rPr lang="es-ES" sz="1800" dirty="0" smtClean="0">
                          <a:effectLst/>
                          <a:latin typeface="Arial" panose="020B0604020202020204" pitchFamily="34" charset="0"/>
                          <a:cs typeface="Arial" panose="020B0604020202020204" pitchFamily="34" charset="0"/>
                        </a:rPr>
                        <a:t>Introducción </a:t>
                      </a:r>
                      <a:r>
                        <a:rPr lang="es-ES" sz="1800" dirty="0">
                          <a:effectLst/>
                          <a:latin typeface="Arial" panose="020B0604020202020204" pitchFamily="34" charset="0"/>
                          <a:cs typeface="Arial" panose="020B0604020202020204" pitchFamily="34" charset="0"/>
                        </a:rPr>
                        <a:t>a las redes complejas: el modelo del mundo pequeño</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s-CO" sz="1800" kern="1200">
                          <a:effectLst/>
                          <a:latin typeface="Arial" panose="020B0604020202020204" pitchFamily="34" charset="0"/>
                          <a:cs typeface="Arial" panose="020B0604020202020204" pitchFamily="34" charset="0"/>
                        </a:rPr>
                        <a:t>DINUSCO</a:t>
                      </a:r>
                      <a:endParaRPr lang="es-CO"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10001"/>
                  </a:ext>
                </a:extLst>
              </a:tr>
              <a:tr h="0">
                <a:tc>
                  <a:txBody>
                    <a:bodyPr/>
                    <a:lstStyle/>
                    <a:p>
                      <a:pPr marL="0" marR="71755" lvl="0" indent="0" algn="just">
                        <a:spcAft>
                          <a:spcPts val="0"/>
                        </a:spcAft>
                        <a:buFont typeface="Symbol" panose="05050102010706020507" pitchFamily="18" charset="2"/>
                        <a:buNone/>
                      </a:pPr>
                      <a:r>
                        <a:rPr lang="es-ES" sz="1800" dirty="0">
                          <a:effectLst/>
                          <a:latin typeface="Arial" panose="020B0604020202020204" pitchFamily="34" charset="0"/>
                          <a:cs typeface="Arial" panose="020B0604020202020204" pitchFamily="34" charset="0"/>
                        </a:rPr>
                        <a:t>Dinámica para la sostenibilidad y resiliencia del humedal “Los Colores”</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s-CO" sz="1800" kern="1200" dirty="0">
                          <a:effectLst/>
                          <a:latin typeface="Arial" panose="020B0604020202020204" pitchFamily="34" charset="0"/>
                          <a:cs typeface="Arial" panose="020B0604020202020204" pitchFamily="34" charset="0"/>
                        </a:rPr>
                        <a:t>DINUSCO</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10002"/>
                  </a:ext>
                </a:extLst>
              </a:tr>
            </a:tbl>
          </a:graphicData>
        </a:graphic>
      </p:graphicFrame>
      <p:sp>
        <p:nvSpPr>
          <p:cNvPr id="7" name="9 CuadroTexto"/>
          <p:cNvSpPr txBox="1"/>
          <p:nvPr/>
        </p:nvSpPr>
        <p:spPr>
          <a:xfrm>
            <a:off x="910193" y="4881013"/>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spTree>
    <p:extLst>
      <p:ext uri="{BB962C8B-B14F-4D97-AF65-F5344CB8AC3E}">
        <p14:creationId xmlns:p14="http://schemas.microsoft.com/office/powerpoint/2010/main" val="26939122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2.3. SUBSISTEMA DE PROYECCIÓN SOCIAL </a:t>
            </a:r>
            <a:endParaRPr lang="es-CO" sz="2000" dirty="0">
              <a:solidFill>
                <a:schemeClr val="bg1"/>
              </a:solidFill>
            </a:endParaRPr>
          </a:p>
        </p:txBody>
      </p:sp>
      <p:sp>
        <p:nvSpPr>
          <p:cNvPr id="9" name="Rectángulo 3"/>
          <p:cNvSpPr/>
          <p:nvPr/>
        </p:nvSpPr>
        <p:spPr>
          <a:xfrm>
            <a:off x="1631318" y="1399363"/>
            <a:ext cx="8794377" cy="446276"/>
          </a:xfrm>
          <a:prstGeom prst="rect">
            <a:avLst/>
          </a:prstGeom>
        </p:spPr>
        <p:txBody>
          <a:bodyPr wrap="square">
            <a:spAutoFit/>
          </a:bodyPr>
          <a:lstStyle/>
          <a:p>
            <a:pPr algn="ctr"/>
            <a:r>
              <a:rPr lang="es-ES" sz="2300" b="1" dirty="0" smtClean="0"/>
              <a:t>PROYECTOS</a:t>
            </a:r>
            <a:endParaRPr lang="es-CO" sz="2300" dirty="0">
              <a:latin typeface="Arial" panose="020B0604020202020204" pitchFamily="34" charset="0"/>
              <a:cs typeface="Arial" panose="020B0604020202020204" pitchFamily="34" charset="0"/>
            </a:endParaRPr>
          </a:p>
        </p:txBody>
      </p:sp>
      <p:sp>
        <p:nvSpPr>
          <p:cNvPr id="4" name="Rectángulo 3"/>
          <p:cNvSpPr/>
          <p:nvPr/>
        </p:nvSpPr>
        <p:spPr>
          <a:xfrm>
            <a:off x="222069" y="2000159"/>
            <a:ext cx="11743507" cy="3477875"/>
          </a:xfrm>
          <a:prstGeom prst="rect">
            <a:avLst/>
          </a:prstGeom>
        </p:spPr>
        <p:txBody>
          <a:bodyPr wrap="square">
            <a:spAutoFit/>
          </a:bodyPr>
          <a:lstStyle/>
          <a:p>
            <a:pPr marL="285750" lvl="0" indent="-285750" algn="just">
              <a:buFont typeface="Arial" panose="020B0604020202020204" pitchFamily="34" charset="0"/>
              <a:buChar char="•"/>
            </a:pPr>
            <a:r>
              <a:rPr lang="es-ES" sz="2000" dirty="0" smtClean="0">
                <a:latin typeface="Arial" panose="020B0604020202020204" pitchFamily="34" charset="0"/>
                <a:cs typeface="Arial" panose="020B0604020202020204" pitchFamily="34" charset="0"/>
              </a:rPr>
              <a:t>Ejecución  </a:t>
            </a:r>
            <a:r>
              <a:rPr lang="es-ES" sz="2000" dirty="0">
                <a:latin typeface="Arial" panose="020B0604020202020204" pitchFamily="34" charset="0"/>
                <a:cs typeface="Arial" panose="020B0604020202020204" pitchFamily="34" charset="0"/>
              </a:rPr>
              <a:t>del  segundo año del Contrato de Suministro de Servicios No. 8400111970 «Desarrollo del componente Ictico Fase IV: Estudios Ecológicos de Biología Pesquera, apoyo a operaciones piscícolas, seguimiento al repoblamiento y monitoreo pesquero en Quimbo » EMGESA-USCO., mediante  el proyecto interno por  Fondos Especiales No. 03-18EN01/84001, con  ingresos Presupuestados de $2.429.532.250,  egresos de $2.186.002.156 y un total de excedentes generados  de $243.530.094,  el cual serán distribuidos  después de su liquidación  según el Acuerdo 055 de 2016.</a:t>
            </a:r>
            <a:endParaRPr lang="es-CO" sz="2000" dirty="0">
              <a:latin typeface="Arial" panose="020B0604020202020204" pitchFamily="34" charset="0"/>
              <a:cs typeface="Arial" panose="020B0604020202020204" pitchFamily="34" charset="0"/>
            </a:endParaRPr>
          </a:p>
          <a:p>
            <a:pPr marL="285750" lvl="0" indent="-285750" algn="just">
              <a:buFont typeface="Arial" panose="020B0604020202020204" pitchFamily="34" charset="0"/>
              <a:buChar char="•"/>
            </a:pPr>
            <a:r>
              <a:rPr lang="es-ES" sz="2000" dirty="0">
                <a:latin typeface="Arial" panose="020B0604020202020204" pitchFamily="34" charset="0"/>
                <a:cs typeface="Arial" panose="020B0604020202020204" pitchFamily="34" charset="0"/>
              </a:rPr>
              <a:t>Contrato de servicios No. 8400134074 «Desarrollo del </a:t>
            </a:r>
            <a:r>
              <a:rPr lang="es-ES" sz="2000" dirty="0" smtClean="0">
                <a:latin typeface="Arial" panose="020B0604020202020204" pitchFamily="34" charset="0"/>
                <a:cs typeface="Arial" panose="020B0604020202020204" pitchFamily="34" charset="0"/>
              </a:rPr>
              <a:t>componente Ictico </a:t>
            </a:r>
            <a:r>
              <a:rPr lang="es-ES" sz="2000" dirty="0">
                <a:latin typeface="Arial" panose="020B0604020202020204" pitchFamily="34" charset="0"/>
                <a:cs typeface="Arial" panose="020B0604020202020204" pitchFamily="34" charset="0"/>
              </a:rPr>
              <a:t>Fase V: Estudios Ecológicos de Biología Pesquera, apoyo a operaciones piscícolas, seguimiento al repoblamiento y monitoreo pesquero en Quimbo» EMGESA-USCO</a:t>
            </a:r>
            <a:r>
              <a:rPr lang="es-ES" sz="2000" dirty="0" smtClean="0">
                <a:latin typeface="Arial" panose="020B0604020202020204" pitchFamily="34" charset="0"/>
                <a:cs typeface="Arial" panose="020B0604020202020204" pitchFamily="34" charset="0"/>
              </a:rPr>
              <a:t>. $</a:t>
            </a:r>
            <a:r>
              <a:rPr lang="es-ES" sz="2000" dirty="0">
                <a:latin typeface="Arial" panose="020B0604020202020204" pitchFamily="34" charset="0"/>
                <a:cs typeface="Arial" panose="020B0604020202020204" pitchFamily="34" charset="0"/>
              </a:rPr>
              <a:t>5.069.114.999 Plazo de ejecución tres (3) años.  Coordina Docente Rubén Darío Valbuena Villarreal.</a:t>
            </a:r>
            <a:endParaRPr lang="es-CO" sz="2000" dirty="0">
              <a:latin typeface="Arial" panose="020B0604020202020204" pitchFamily="34" charset="0"/>
              <a:cs typeface="Arial" panose="020B0604020202020204" pitchFamily="34" charset="0"/>
            </a:endParaRPr>
          </a:p>
        </p:txBody>
      </p:sp>
      <p:pic>
        <p:nvPicPr>
          <p:cNvPr id="5"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784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4"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2.4. PROYECCIÓN DE INGRESOS Y GASTOS 2018</a:t>
            </a:r>
            <a:endParaRPr lang="es-CO" sz="2000" dirty="0">
              <a:solidFill>
                <a:schemeClr val="bg1"/>
              </a:solidFill>
            </a:endParaRPr>
          </a:p>
        </p:txBody>
      </p:sp>
      <p:sp>
        <p:nvSpPr>
          <p:cNvPr id="6" name="9 CuadroTexto"/>
          <p:cNvSpPr txBox="1"/>
          <p:nvPr/>
        </p:nvSpPr>
        <p:spPr>
          <a:xfrm>
            <a:off x="403413" y="6072493"/>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pic>
        <p:nvPicPr>
          <p:cNvPr id="8"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3 Tabla"/>
          <p:cNvGraphicFramePr>
            <a:graphicFrameLocks noGrp="1"/>
          </p:cNvGraphicFramePr>
          <p:nvPr>
            <p:extLst>
              <p:ext uri="{D42A27DB-BD31-4B8C-83A1-F6EECF244321}">
                <p14:modId xmlns:p14="http://schemas.microsoft.com/office/powerpoint/2010/main" val="784219506"/>
              </p:ext>
            </p:extLst>
          </p:nvPr>
        </p:nvGraphicFramePr>
        <p:xfrm>
          <a:off x="1440880" y="1433016"/>
          <a:ext cx="9600159" cy="4237858"/>
        </p:xfrm>
        <a:graphic>
          <a:graphicData uri="http://schemas.openxmlformats.org/drawingml/2006/table">
            <a:tbl>
              <a:tblPr firstRow="1" firstCol="1" bandRow="1">
                <a:tableStyleId>{0660B408-B3CF-4A94-85FC-2B1E0A45F4A2}</a:tableStyleId>
              </a:tblPr>
              <a:tblGrid>
                <a:gridCol w="254414"/>
                <a:gridCol w="5301518"/>
                <a:gridCol w="1402969"/>
                <a:gridCol w="1204506"/>
                <a:gridCol w="1436752"/>
              </a:tblGrid>
              <a:tr h="606743">
                <a:tc gridSpan="5">
                  <a:txBody>
                    <a:bodyPr/>
                    <a:lstStyle/>
                    <a:p>
                      <a:pPr algn="ctr">
                        <a:spcAft>
                          <a:spcPts val="0"/>
                        </a:spcAft>
                      </a:pPr>
                      <a:r>
                        <a:rPr lang="es-CO" sz="1200" dirty="0">
                          <a:effectLst/>
                          <a:latin typeface="Arial" panose="020B0604020202020204" pitchFamily="34" charset="0"/>
                          <a:cs typeface="Arial" panose="020B0604020202020204" pitchFamily="34" charset="0"/>
                        </a:rPr>
                        <a:t>PROYECCIÓN PRESUPUESTAL DE INGRESOS Y COSTOS POSTGRADOS AÑO 2018</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tc>
              </a:tr>
              <a:tr h="224027">
                <a:tc>
                  <a:txBody>
                    <a:bodyPr/>
                    <a:lstStyle/>
                    <a:p>
                      <a:pPr>
                        <a:spcAft>
                          <a:spcPts val="0"/>
                        </a:spcAft>
                      </a:pPr>
                      <a:r>
                        <a:rPr lang="es-CO" sz="1200">
                          <a:effectLst/>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dirty="0">
                          <a:effectLst/>
                          <a:latin typeface="Arial" panose="020B0604020202020204" pitchFamily="34" charset="0"/>
                          <a:cs typeface="Arial" panose="020B0604020202020204" pitchFamily="34" charset="0"/>
                        </a:rPr>
                        <a:t> </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dirty="0">
                          <a:effectLst/>
                          <a:latin typeface="Arial" panose="020B0604020202020204" pitchFamily="34" charset="0"/>
                          <a:cs typeface="Arial" panose="020B0604020202020204" pitchFamily="34" charset="0"/>
                        </a:rPr>
                        <a:t> </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r>
              <a:tr h="544512">
                <a:tc>
                  <a:txBody>
                    <a:bodyPr/>
                    <a:lstStyle/>
                    <a:p>
                      <a:pPr>
                        <a:spcAft>
                          <a:spcPts val="0"/>
                        </a:spcAft>
                      </a:pPr>
                      <a:r>
                        <a:rPr lang="es-CO" sz="1200">
                          <a:effectLst/>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ctr">
                        <a:spcAft>
                          <a:spcPts val="0"/>
                        </a:spcAft>
                      </a:pPr>
                      <a:r>
                        <a:rPr lang="es-CO" sz="1200" b="1" dirty="0">
                          <a:effectLst/>
                          <a:latin typeface="Arial" panose="020B0604020202020204" pitchFamily="34" charset="0"/>
                          <a:cs typeface="Arial" panose="020B0604020202020204" pitchFamily="34" charset="0"/>
                        </a:rPr>
                        <a:t>CONCEPTO</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ctr">
                        <a:spcAft>
                          <a:spcPts val="0"/>
                        </a:spcAft>
                      </a:pPr>
                      <a:r>
                        <a:rPr lang="es-CO" sz="1200" b="1" dirty="0">
                          <a:effectLst/>
                          <a:latin typeface="Arial" panose="020B0604020202020204" pitchFamily="34" charset="0"/>
                          <a:cs typeface="Arial" panose="020B0604020202020204" pitchFamily="34" charset="0"/>
                        </a:rPr>
                        <a:t>VR INGRESOS</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ctr">
                        <a:spcAft>
                          <a:spcPts val="0"/>
                        </a:spcAft>
                      </a:pPr>
                      <a:r>
                        <a:rPr lang="es-CO" sz="1200" b="1" dirty="0">
                          <a:effectLst/>
                          <a:latin typeface="Arial" panose="020B0604020202020204" pitchFamily="34" charset="0"/>
                          <a:cs typeface="Arial" panose="020B0604020202020204" pitchFamily="34" charset="0"/>
                        </a:rPr>
                        <a:t> GASTOS </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ctr">
                        <a:spcAft>
                          <a:spcPts val="0"/>
                        </a:spcAft>
                      </a:pPr>
                      <a:r>
                        <a:rPr lang="es-CO" sz="1200" b="1" dirty="0">
                          <a:effectLst/>
                          <a:latin typeface="Arial" panose="020B0604020202020204" pitchFamily="34" charset="0"/>
                          <a:cs typeface="Arial" panose="020B0604020202020204" pitchFamily="34" charset="0"/>
                        </a:rPr>
                        <a:t> EXCEDENTES   </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r>
              <a:tr h="746760">
                <a:tc>
                  <a:txBody>
                    <a:bodyPr/>
                    <a:lstStyle/>
                    <a:p>
                      <a:pPr algn="r">
                        <a:spcAft>
                          <a:spcPts val="0"/>
                        </a:spcAft>
                      </a:pPr>
                      <a:r>
                        <a:rPr lang="es-CO" sz="1200" b="1" dirty="0">
                          <a:effectLst/>
                          <a:latin typeface="Arial" panose="020B0604020202020204" pitchFamily="34" charset="0"/>
                          <a:cs typeface="Arial" panose="020B0604020202020204" pitchFamily="34" charset="0"/>
                        </a:rPr>
                        <a:t>1</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just">
                        <a:spcAft>
                          <a:spcPts val="0"/>
                        </a:spcAft>
                      </a:pPr>
                      <a:r>
                        <a:rPr lang="es-CO" sz="1200" b="1" dirty="0">
                          <a:effectLst/>
                          <a:latin typeface="Arial" panose="020B0604020202020204" pitchFamily="34" charset="0"/>
                          <a:cs typeface="Arial" panose="020B0604020202020204" pitchFamily="34" charset="0"/>
                        </a:rPr>
                        <a:t>POSTGRADOS </a:t>
                      </a:r>
                      <a:r>
                        <a:rPr lang="es-CO" sz="1200" b="1" dirty="0" smtClean="0">
                          <a:effectLst/>
                          <a:latin typeface="Arial" panose="020B0604020202020204" pitchFamily="34" charset="0"/>
                          <a:cs typeface="Arial" panose="020B0604020202020204" pitchFamily="34" charset="0"/>
                        </a:rPr>
                        <a:t>(Maestría </a:t>
                      </a:r>
                      <a:r>
                        <a:rPr lang="es-CO" sz="1200" b="1" dirty="0">
                          <a:effectLst/>
                          <a:latin typeface="Arial" panose="020B0604020202020204" pitchFamily="34" charset="0"/>
                          <a:cs typeface="Arial" panose="020B0604020202020204" pitchFamily="34" charset="0"/>
                        </a:rPr>
                        <a:t>en Estudios Interdisciplinarios de la </a:t>
                      </a:r>
                      <a:br>
                        <a:rPr lang="es-CO" sz="1200" b="1" dirty="0">
                          <a:effectLst/>
                          <a:latin typeface="Arial" panose="020B0604020202020204" pitchFamily="34" charset="0"/>
                          <a:cs typeface="Arial" panose="020B0604020202020204" pitchFamily="34" charset="0"/>
                        </a:rPr>
                      </a:br>
                      <a:r>
                        <a:rPr lang="es-CO" sz="1200" b="1" dirty="0">
                          <a:effectLst/>
                          <a:latin typeface="Arial" panose="020B0604020202020204" pitchFamily="34" charset="0"/>
                          <a:cs typeface="Arial" panose="020B0604020202020204" pitchFamily="34" charset="0"/>
                        </a:rPr>
                        <a:t>Complejidad) </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520.000.000</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416.000.000</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104.000.000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497840">
                <a:tc>
                  <a:txBody>
                    <a:bodyPr/>
                    <a:lstStyle/>
                    <a:p>
                      <a:pPr algn="r">
                        <a:spcAft>
                          <a:spcPts val="0"/>
                        </a:spcAft>
                      </a:pPr>
                      <a:r>
                        <a:rPr lang="es-CO" sz="1200" b="1" dirty="0">
                          <a:effectLst/>
                          <a:latin typeface="Arial" panose="020B0604020202020204" pitchFamily="34" charset="0"/>
                          <a:cs typeface="Arial" panose="020B0604020202020204" pitchFamily="34" charset="0"/>
                        </a:rPr>
                        <a:t>2</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just">
                        <a:spcAft>
                          <a:spcPts val="0"/>
                        </a:spcAft>
                      </a:pPr>
                      <a:r>
                        <a:rPr lang="es-CO" sz="1200" b="1" dirty="0">
                          <a:effectLst/>
                          <a:latin typeface="Arial" panose="020B0604020202020204" pitchFamily="34" charset="0"/>
                          <a:cs typeface="Arial" panose="020B0604020202020204" pitchFamily="34" charset="0"/>
                        </a:rPr>
                        <a:t>POSTGRADOS (Especialización en Estadística)</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60.000.000</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48.000.000</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12.000.000</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r>
              <a:tr h="388937">
                <a:tc>
                  <a:txBody>
                    <a:bodyPr/>
                    <a:lstStyle/>
                    <a:p>
                      <a:pPr>
                        <a:spcAft>
                          <a:spcPts val="0"/>
                        </a:spcAft>
                      </a:pPr>
                      <a:r>
                        <a:rPr lang="es-CO" sz="1200">
                          <a:effectLst/>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ctr">
                        <a:spcAft>
                          <a:spcPts val="0"/>
                        </a:spcAft>
                      </a:pPr>
                      <a:r>
                        <a:rPr lang="es-CO" sz="1200" b="1" dirty="0">
                          <a:effectLst/>
                          <a:latin typeface="Arial" panose="020B0604020202020204" pitchFamily="34" charset="0"/>
                          <a:cs typeface="Arial" panose="020B0604020202020204" pitchFamily="34" charset="0"/>
                        </a:rPr>
                        <a:t>SUBTOTAL</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580.000.000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464.000.000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116.000.000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r>
              <a:tr h="388937">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c>
                  <a:txBody>
                    <a:bodyPr/>
                    <a:lstStyle/>
                    <a:p>
                      <a:pPr>
                        <a:spcAft>
                          <a:spcPts val="0"/>
                        </a:spcAft>
                      </a:pPr>
                      <a:r>
                        <a:rPr lang="es-CO" sz="1200" dirty="0">
                          <a:effectLst/>
                          <a:latin typeface="Arial" panose="020B0604020202020204" pitchFamily="34" charset="0"/>
                          <a:cs typeface="Arial" panose="020B0604020202020204" pitchFamily="34" charset="0"/>
                        </a:rPr>
                        <a:t>RESUMEN</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solidFill>
                      <a:schemeClr val="accent4">
                        <a:lumMod val="20000"/>
                        <a:lumOff val="80000"/>
                      </a:schemeClr>
                    </a:solidFill>
                  </a:tcPr>
                </a:tc>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r>
              <a:tr h="280034">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c>
                  <a:txBody>
                    <a:bodyPr/>
                    <a:lstStyle/>
                    <a:p>
                      <a:pPr>
                        <a:spcAft>
                          <a:spcPts val="0"/>
                        </a:spcAft>
                      </a:pPr>
                      <a:r>
                        <a:rPr lang="es-CO" sz="1200" b="1" dirty="0">
                          <a:effectLst/>
                          <a:latin typeface="Arial" panose="020B0604020202020204" pitchFamily="34" charset="0"/>
                          <a:cs typeface="Arial" panose="020B0604020202020204" pitchFamily="34" charset="0"/>
                        </a:rPr>
                        <a:t>INGRESOS</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solidFill>
                      <a:schemeClr val="accent4">
                        <a:lumMod val="20000"/>
                        <a:lumOff val="80000"/>
                      </a:schemeClr>
                    </a:solidFill>
                  </a:tcPr>
                </a:tc>
                <a:tc>
                  <a:txBody>
                    <a:bodyPr/>
                    <a:lstStyle/>
                    <a:p>
                      <a:pPr algn="r">
                        <a:spcAft>
                          <a:spcPts val="0"/>
                        </a:spcAft>
                      </a:pPr>
                      <a:r>
                        <a:rPr lang="es-CO" sz="1200" b="1" dirty="0">
                          <a:effectLst/>
                          <a:latin typeface="Arial" panose="020B0604020202020204" pitchFamily="34" charset="0"/>
                          <a:cs typeface="Arial" panose="020B0604020202020204" pitchFamily="34" charset="0"/>
                        </a:rPr>
                        <a:t>      580.000.000 </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solidFill>
                      <a:schemeClr val="accent4">
                        <a:lumMod val="20000"/>
                        <a:lumOff val="80000"/>
                      </a:schemeClr>
                    </a:solidFill>
                  </a:tcPr>
                </a:tc>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r>
              <a:tr h="280034">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c>
                  <a:txBody>
                    <a:bodyPr/>
                    <a:lstStyle/>
                    <a:p>
                      <a:pPr>
                        <a:spcAft>
                          <a:spcPts val="0"/>
                        </a:spcAft>
                      </a:pPr>
                      <a:r>
                        <a:rPr lang="es-CO" sz="1200" b="1" dirty="0">
                          <a:effectLst/>
                          <a:latin typeface="Arial" panose="020B0604020202020204" pitchFamily="34" charset="0"/>
                          <a:cs typeface="Arial" panose="020B0604020202020204" pitchFamily="34" charset="0"/>
                        </a:rPr>
                        <a:t>GASTOS </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solidFill>
                      <a:schemeClr val="accent4">
                        <a:lumMod val="20000"/>
                        <a:lumOff val="80000"/>
                      </a:schemeClr>
                    </a:solidFill>
                  </a:tcPr>
                </a:tc>
                <a:tc>
                  <a:txBody>
                    <a:bodyPr/>
                    <a:lstStyle/>
                    <a:p>
                      <a:pPr algn="r">
                        <a:spcAft>
                          <a:spcPts val="0"/>
                        </a:spcAft>
                      </a:pPr>
                      <a:r>
                        <a:rPr lang="es-CO" sz="1200" b="1" dirty="0">
                          <a:effectLst/>
                          <a:latin typeface="Arial" panose="020B0604020202020204" pitchFamily="34" charset="0"/>
                          <a:cs typeface="Arial" panose="020B0604020202020204" pitchFamily="34" charset="0"/>
                        </a:rPr>
                        <a:t>464.000.000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solidFill>
                      <a:schemeClr val="accent4">
                        <a:lumMod val="20000"/>
                        <a:lumOff val="80000"/>
                      </a:schemeClr>
                    </a:solidFill>
                  </a:tcPr>
                </a:tc>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r>
              <a:tr h="280034">
                <a:tc>
                  <a:txBody>
                    <a:bodyPr/>
                    <a:lstStyle/>
                    <a:p>
                      <a:endParaRPr lang="es-CO" sz="120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c>
                  <a:txBody>
                    <a:bodyPr/>
                    <a:lstStyle/>
                    <a:p>
                      <a:pPr>
                        <a:spcAft>
                          <a:spcPts val="0"/>
                        </a:spcAft>
                      </a:pPr>
                      <a:r>
                        <a:rPr lang="es-CO" sz="1200" b="1" dirty="0">
                          <a:effectLst/>
                          <a:latin typeface="Arial" panose="020B0604020202020204" pitchFamily="34" charset="0"/>
                          <a:cs typeface="Arial" panose="020B0604020202020204" pitchFamily="34" charset="0"/>
                        </a:rPr>
                        <a:t>EXCEDENTES</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solidFill>
                      <a:schemeClr val="accent4">
                        <a:lumMod val="20000"/>
                        <a:lumOff val="80000"/>
                      </a:schemeClr>
                    </a:solidFill>
                  </a:tcPr>
                </a:tc>
                <a:tc>
                  <a:txBody>
                    <a:bodyPr/>
                    <a:lstStyle/>
                    <a:p>
                      <a:pPr algn="r">
                        <a:spcAft>
                          <a:spcPts val="0"/>
                        </a:spcAft>
                      </a:pPr>
                      <a:r>
                        <a:rPr lang="es-CO" sz="1200" b="1" dirty="0">
                          <a:effectLst/>
                          <a:latin typeface="Arial" panose="020B0604020202020204" pitchFamily="34" charset="0"/>
                          <a:cs typeface="Arial" panose="020B0604020202020204" pitchFamily="34" charset="0"/>
                        </a:rPr>
                        <a:t>116.000.000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solidFill>
                      <a:schemeClr val="accent4">
                        <a:lumMod val="20000"/>
                        <a:lumOff val="80000"/>
                      </a:schemeClr>
                    </a:solidFill>
                  </a:tcPr>
                </a:tc>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c>
                  <a:txBody>
                    <a:bodyPr/>
                    <a:lstStyle/>
                    <a:p>
                      <a:endParaRPr lang="es-CO" sz="1200" dirty="0">
                        <a:effectLst/>
                        <a:latin typeface="Arial" panose="020B0604020202020204" pitchFamily="34" charset="0"/>
                        <a:cs typeface="Arial" panose="020B0604020202020204" pitchFamily="34" charset="0"/>
                      </a:endParaRPr>
                    </a:p>
                  </a:txBody>
                  <a:tcPr marL="44450" marR="44450" marT="0" marB="0" anchor="ctr">
                    <a:solidFill>
                      <a:schemeClr val="accent4">
                        <a:lumMod val="20000"/>
                        <a:lumOff val="80000"/>
                      </a:schemeClr>
                    </a:solidFill>
                  </a:tcPr>
                </a:tc>
              </a:tr>
            </a:tbl>
          </a:graphicData>
        </a:graphic>
      </p:graphicFrame>
    </p:spTree>
    <p:extLst>
      <p:ext uri="{BB962C8B-B14F-4D97-AF65-F5344CB8AC3E}">
        <p14:creationId xmlns:p14="http://schemas.microsoft.com/office/powerpoint/2010/main" val="20295705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2.4. PROYECCIÓN DE INGRESOS Y GASTOS 2018</a:t>
            </a:r>
            <a:endParaRPr lang="es-CO" sz="2000" dirty="0">
              <a:solidFill>
                <a:schemeClr val="bg1"/>
              </a:solidFill>
            </a:endParaRPr>
          </a:p>
        </p:txBody>
      </p:sp>
      <p:sp>
        <p:nvSpPr>
          <p:cNvPr id="6" name="9 CuadroTexto"/>
          <p:cNvSpPr txBox="1"/>
          <p:nvPr/>
        </p:nvSpPr>
        <p:spPr>
          <a:xfrm>
            <a:off x="403413" y="6072493"/>
            <a:ext cx="4052584" cy="584775"/>
          </a:xfrm>
          <a:prstGeom prst="rect">
            <a:avLst/>
          </a:prstGeom>
          <a:noFill/>
        </p:spPr>
        <p:txBody>
          <a:bodyPr wrap="none" rtlCol="0">
            <a:spAutoFit/>
          </a:bodyPr>
          <a:lstStyle/>
          <a:p>
            <a:endParaRPr lang="es-CO" sz="1600" dirty="0" smtClean="0">
              <a:latin typeface="Arial" pitchFamily="34" charset="0"/>
              <a:cs typeface="Arial" pitchFamily="34" charset="0"/>
            </a:endParaRPr>
          </a:p>
          <a:p>
            <a:r>
              <a:rPr lang="es-CO" sz="1600" dirty="0" smtClean="0">
                <a:latin typeface="Arial" pitchFamily="34" charset="0"/>
                <a:cs typeface="Arial" pitchFamily="34" charset="0"/>
              </a:rPr>
              <a:t>Fuente: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pic>
        <p:nvPicPr>
          <p:cNvPr id="8"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2 Tabla"/>
          <p:cNvGraphicFramePr>
            <a:graphicFrameLocks noGrp="1"/>
          </p:cNvGraphicFramePr>
          <p:nvPr>
            <p:extLst>
              <p:ext uri="{D42A27DB-BD31-4B8C-83A1-F6EECF244321}">
                <p14:modId xmlns:p14="http://schemas.microsoft.com/office/powerpoint/2010/main" val="50348942"/>
              </p:ext>
            </p:extLst>
          </p:nvPr>
        </p:nvGraphicFramePr>
        <p:xfrm>
          <a:off x="1514902" y="1305904"/>
          <a:ext cx="9621671" cy="4882531"/>
        </p:xfrm>
        <a:graphic>
          <a:graphicData uri="http://schemas.openxmlformats.org/drawingml/2006/table">
            <a:tbl>
              <a:tblPr firstRow="1" firstCol="1" bandRow="1">
                <a:tableStyleId>{0660B408-B3CF-4A94-85FC-2B1E0A45F4A2}</a:tableStyleId>
              </a:tblPr>
              <a:tblGrid>
                <a:gridCol w="5021402"/>
                <a:gridCol w="1454975"/>
                <a:gridCol w="1361207"/>
                <a:gridCol w="1433904"/>
                <a:gridCol w="350183"/>
              </a:tblGrid>
              <a:tr h="298930">
                <a:tc gridSpan="5">
                  <a:txBody>
                    <a:bodyPr/>
                    <a:lstStyle/>
                    <a:p>
                      <a:pPr algn="ctr">
                        <a:spcAft>
                          <a:spcPts val="0"/>
                        </a:spcAft>
                      </a:pPr>
                      <a:r>
                        <a:rPr lang="es-CO" sz="1400" dirty="0">
                          <a:effectLst/>
                          <a:latin typeface="Arial" panose="020B0604020202020204" pitchFamily="34" charset="0"/>
                          <a:cs typeface="Arial" panose="020B0604020202020204" pitchFamily="34" charset="0"/>
                        </a:rPr>
                        <a:t>PROYECCIÓN  PRESUPUESTAL DE INGRESOS Y COSTOS POR  VENTA DE SERVICIOS   VIGENCIA 2018</a:t>
                      </a:r>
                      <a:endParaRPr lang="es-CO" sz="1400" dirty="0">
                        <a:effectLst/>
                        <a:latin typeface="Arial" panose="020B0604020202020204" pitchFamily="34" charset="0"/>
                        <a:ea typeface="Calibri"/>
                        <a:cs typeface="Arial" panose="020B0604020202020204" pitchFamily="34" charset="0"/>
                      </a:endParaRPr>
                    </a:p>
                  </a:txBody>
                  <a:tcPr marL="43168" marR="43168"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r>
              <a:tr h="398574">
                <a:tc>
                  <a:txBody>
                    <a:bodyPr/>
                    <a:lstStyle/>
                    <a:p>
                      <a:endParaRPr lang="es-CO" sz="1200" dirty="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dirty="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dirty="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dirty="0">
                        <a:latin typeface="Arial" panose="020B0604020202020204" pitchFamily="34" charset="0"/>
                        <a:cs typeface="Arial" panose="020B0604020202020204" pitchFamily="34" charset="0"/>
                      </a:endParaRPr>
                    </a:p>
                  </a:txBody>
                  <a:tcPr marL="88803" marR="88803" marT="44401" marB="44401" anchor="ctr"/>
                </a:tc>
              </a:tr>
              <a:tr h="398574">
                <a:tc>
                  <a:txBody>
                    <a:bodyPr/>
                    <a:lstStyle/>
                    <a:p>
                      <a:pPr algn="ctr">
                        <a:spcAft>
                          <a:spcPts val="0"/>
                        </a:spcAft>
                      </a:pPr>
                      <a:r>
                        <a:rPr lang="es-CO" sz="1200" dirty="0">
                          <a:effectLst/>
                          <a:latin typeface="Arial" panose="020B0604020202020204" pitchFamily="34" charset="0"/>
                          <a:cs typeface="Arial" panose="020B0604020202020204" pitchFamily="34" charset="0"/>
                        </a:rPr>
                        <a:t>DETALLE</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ctr">
                        <a:spcAft>
                          <a:spcPts val="0"/>
                        </a:spcAft>
                      </a:pPr>
                      <a:r>
                        <a:rPr lang="es-CO" sz="1200" b="1" dirty="0">
                          <a:effectLst/>
                          <a:latin typeface="Arial" panose="020B0604020202020204" pitchFamily="34" charset="0"/>
                          <a:cs typeface="Arial" panose="020B0604020202020204" pitchFamily="34" charset="0"/>
                        </a:rPr>
                        <a:t>VR INGRESOS</a:t>
                      </a:r>
                      <a:endParaRPr lang="es-CO" sz="1200" b="1"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ctr">
                        <a:spcAft>
                          <a:spcPts val="0"/>
                        </a:spcAft>
                      </a:pPr>
                      <a:r>
                        <a:rPr lang="es-CO" sz="1200" b="1" dirty="0">
                          <a:effectLst/>
                          <a:latin typeface="Arial" panose="020B0604020202020204" pitchFamily="34" charset="0"/>
                          <a:cs typeface="Arial" panose="020B0604020202020204" pitchFamily="34" charset="0"/>
                        </a:rPr>
                        <a:t> GASTOS </a:t>
                      </a:r>
                      <a:endParaRPr lang="es-CO" sz="1200" b="1"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ctr">
                        <a:spcAft>
                          <a:spcPts val="0"/>
                        </a:spcAft>
                      </a:pPr>
                      <a:r>
                        <a:rPr lang="es-CO" sz="1200" b="1" dirty="0">
                          <a:effectLst/>
                          <a:latin typeface="Arial" panose="020B0604020202020204" pitchFamily="34" charset="0"/>
                          <a:cs typeface="Arial" panose="020B0604020202020204" pitchFamily="34" charset="0"/>
                        </a:rPr>
                        <a:t>EXCEDENTES       </a:t>
                      </a:r>
                      <a:endParaRPr lang="es-CO" sz="1200" b="1"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endParaRPr lang="es-CO" sz="1200">
                        <a:latin typeface="Arial" panose="020B0604020202020204" pitchFamily="34" charset="0"/>
                        <a:cs typeface="Arial" panose="020B0604020202020204" pitchFamily="34" charset="0"/>
                      </a:endParaRPr>
                    </a:p>
                  </a:txBody>
                  <a:tcPr marL="88803" marR="88803" marT="44401" marB="44401" anchor="ctr"/>
                </a:tc>
              </a:tr>
              <a:tr h="448396">
                <a:tc>
                  <a:txBody>
                    <a:bodyPr/>
                    <a:lstStyle/>
                    <a:p>
                      <a:pPr algn="just">
                        <a:spcAft>
                          <a:spcPts val="0"/>
                        </a:spcAft>
                      </a:pPr>
                      <a:r>
                        <a:rPr lang="es-CO" sz="1200" dirty="0">
                          <a:effectLst/>
                          <a:latin typeface="Arial" panose="020B0604020202020204" pitchFamily="34" charset="0"/>
                          <a:cs typeface="Arial" panose="020B0604020202020204" pitchFamily="34" charset="0"/>
                        </a:rPr>
                        <a:t>CONVENIOS Y CONTRATOS INTERADMINISTRATIVOS (EMGESA)</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   2.860.000.000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 2.574.000.000 </a:t>
                      </a:r>
                      <a:endParaRPr lang="es-CO" sz="120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   286.000.000 </a:t>
                      </a:r>
                      <a:endParaRPr lang="es-CO" sz="120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endParaRPr lang="es-CO" sz="1200">
                        <a:latin typeface="Arial" panose="020B0604020202020204" pitchFamily="34" charset="0"/>
                        <a:cs typeface="Arial" panose="020B0604020202020204" pitchFamily="34" charset="0"/>
                      </a:endParaRPr>
                    </a:p>
                  </a:txBody>
                  <a:tcPr marL="88803" marR="88803" marT="44401" marB="44401" anchor="ctr"/>
                </a:tc>
              </a:tr>
              <a:tr h="498217">
                <a:tc>
                  <a:txBody>
                    <a:bodyPr/>
                    <a:lstStyle/>
                    <a:p>
                      <a:pPr algn="just">
                        <a:spcAft>
                          <a:spcPts val="0"/>
                        </a:spcAft>
                      </a:pPr>
                      <a:r>
                        <a:rPr lang="es-CO" sz="1200" dirty="0">
                          <a:effectLst/>
                          <a:latin typeface="Arial" panose="020B0604020202020204" pitchFamily="34" charset="0"/>
                          <a:cs typeface="Arial" panose="020B0604020202020204" pitchFamily="34" charset="0"/>
                        </a:rPr>
                        <a:t>Diplomado en Métodos  Estadísticos, para el análisis de datos apoyado en Excel</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         50.000.000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       45.000.000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        5.000.000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endParaRPr lang="es-CO" sz="1200">
                        <a:latin typeface="Arial" panose="020B0604020202020204" pitchFamily="34" charset="0"/>
                        <a:cs typeface="Arial" panose="020B0604020202020204" pitchFamily="34" charset="0"/>
                      </a:endParaRPr>
                    </a:p>
                  </a:txBody>
                  <a:tcPr marL="88803" marR="88803" marT="44401" marB="44401" anchor="ctr"/>
                </a:tc>
              </a:tr>
              <a:tr h="398574">
                <a:tc>
                  <a:txBody>
                    <a:bodyPr/>
                    <a:lstStyle/>
                    <a:p>
                      <a:pPr algn="just">
                        <a:spcAft>
                          <a:spcPts val="0"/>
                        </a:spcAft>
                      </a:pPr>
                      <a:r>
                        <a:rPr lang="es-CO" sz="1200" dirty="0">
                          <a:effectLst/>
                          <a:latin typeface="Arial" panose="020B0604020202020204" pitchFamily="34" charset="0"/>
                          <a:cs typeface="Arial" panose="020B0604020202020204" pitchFamily="34" charset="0"/>
                        </a:rPr>
                        <a:t>Servicio  de  Laboratorios (Química, Física, Biología)</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         40.000.000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       36.000.000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        4.000.000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endParaRPr lang="es-CO" sz="1200">
                        <a:latin typeface="Arial" panose="020B0604020202020204" pitchFamily="34" charset="0"/>
                        <a:cs typeface="Arial" panose="020B0604020202020204" pitchFamily="34" charset="0"/>
                      </a:endParaRPr>
                    </a:p>
                  </a:txBody>
                  <a:tcPr marL="88803" marR="88803" marT="44401" marB="44401" anchor="ctr"/>
                </a:tc>
              </a:tr>
              <a:tr h="398574">
                <a:tc>
                  <a:txBody>
                    <a:bodyPr/>
                    <a:lstStyle/>
                    <a:p>
                      <a:pPr algn="just">
                        <a:spcAft>
                          <a:spcPts val="0"/>
                        </a:spcAft>
                      </a:pPr>
                      <a:r>
                        <a:rPr lang="es-CO" sz="1200" dirty="0">
                          <a:effectLst/>
                          <a:latin typeface="Arial" panose="020B0604020202020204" pitchFamily="34" charset="0"/>
                          <a:cs typeface="Arial" panose="020B0604020202020204" pitchFamily="34" charset="0"/>
                        </a:rPr>
                        <a:t> Diplomado en  Física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         25.000.000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       22.500.000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        2.500.000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endParaRPr lang="es-CO" sz="1200">
                        <a:latin typeface="Arial" panose="020B0604020202020204" pitchFamily="34" charset="0"/>
                        <a:cs typeface="Arial" panose="020B0604020202020204" pitchFamily="34" charset="0"/>
                      </a:endParaRPr>
                    </a:p>
                  </a:txBody>
                  <a:tcPr marL="88803" marR="88803" marT="44401" marB="44401" anchor="ctr"/>
                </a:tc>
              </a:tr>
              <a:tr h="448396">
                <a:tc>
                  <a:txBody>
                    <a:bodyPr/>
                    <a:lstStyle/>
                    <a:p>
                      <a:pPr algn="ctr">
                        <a:spcAft>
                          <a:spcPts val="0"/>
                        </a:spcAft>
                      </a:pPr>
                      <a:r>
                        <a:rPr lang="es-CO" sz="1200" b="1" dirty="0">
                          <a:effectLst/>
                          <a:latin typeface="Arial" panose="020B0604020202020204" pitchFamily="34" charset="0"/>
                          <a:cs typeface="Arial" panose="020B0604020202020204" pitchFamily="34" charset="0"/>
                        </a:rPr>
                        <a:t>                                                                     TOTAL </a:t>
                      </a:r>
                      <a:endParaRPr lang="es-CO" sz="1200" b="1"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   2.975.000.000 </a:t>
                      </a:r>
                      <a:endParaRPr lang="es-CO" sz="1200" b="1"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 2.677.500.000 </a:t>
                      </a:r>
                      <a:endParaRPr lang="es-CO" sz="1200" b="1"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   297.500.000 </a:t>
                      </a:r>
                      <a:endParaRPr lang="es-CO" sz="1200" b="1"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endParaRPr lang="es-CO" sz="1200">
                        <a:latin typeface="Arial" panose="020B0604020202020204" pitchFamily="34" charset="0"/>
                        <a:cs typeface="Arial" panose="020B0604020202020204" pitchFamily="34" charset="0"/>
                      </a:endParaRPr>
                    </a:p>
                  </a:txBody>
                  <a:tcPr marL="88803" marR="88803" marT="44401" marB="44401" anchor="ctr"/>
                </a:tc>
              </a:tr>
              <a:tr h="398574">
                <a:tc>
                  <a:txBody>
                    <a:bodyPr/>
                    <a:lstStyle/>
                    <a:p>
                      <a:pPr>
                        <a:spcAft>
                          <a:spcPts val="0"/>
                        </a:spcAft>
                      </a:pPr>
                      <a:r>
                        <a:rPr lang="es-CO" sz="1200" dirty="0">
                          <a:effectLst/>
                          <a:latin typeface="Arial" panose="020B0604020202020204" pitchFamily="34" charset="0"/>
                          <a:cs typeface="Arial" panose="020B0604020202020204" pitchFamily="34" charset="0"/>
                        </a:rPr>
                        <a:t>RESUMEN</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endParaRPr lang="es-CO" sz="120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dirty="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a:latin typeface="Arial" panose="020B0604020202020204" pitchFamily="34" charset="0"/>
                        <a:cs typeface="Arial" panose="020B0604020202020204" pitchFamily="34" charset="0"/>
                      </a:endParaRPr>
                    </a:p>
                  </a:txBody>
                  <a:tcPr marL="88803" marR="88803" marT="44401" marB="44401" anchor="ctr"/>
                </a:tc>
              </a:tr>
              <a:tr h="398574">
                <a:tc>
                  <a:txBody>
                    <a:bodyPr/>
                    <a:lstStyle/>
                    <a:p>
                      <a:pPr>
                        <a:spcAft>
                          <a:spcPts val="0"/>
                        </a:spcAft>
                      </a:pPr>
                      <a:r>
                        <a:rPr lang="es-CO" sz="1200">
                          <a:effectLst/>
                          <a:latin typeface="Arial" panose="020B0604020202020204" pitchFamily="34" charset="0"/>
                          <a:cs typeface="Arial" panose="020B0604020202020204" pitchFamily="34" charset="0"/>
                        </a:rPr>
                        <a:t>INGRESOS</a:t>
                      </a:r>
                      <a:endParaRPr lang="es-CO" sz="120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   2.975.000.000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endParaRPr lang="es-CO" sz="1200" dirty="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dirty="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a:latin typeface="Arial" panose="020B0604020202020204" pitchFamily="34" charset="0"/>
                        <a:cs typeface="Arial" panose="020B0604020202020204" pitchFamily="34" charset="0"/>
                      </a:endParaRPr>
                    </a:p>
                  </a:txBody>
                  <a:tcPr marL="88803" marR="88803" marT="44401" marB="44401" anchor="ctr"/>
                </a:tc>
              </a:tr>
              <a:tr h="398574">
                <a:tc>
                  <a:txBody>
                    <a:bodyPr/>
                    <a:lstStyle/>
                    <a:p>
                      <a:pPr>
                        <a:spcAft>
                          <a:spcPts val="0"/>
                        </a:spcAft>
                      </a:pPr>
                      <a:r>
                        <a:rPr lang="es-CO" sz="1200" dirty="0">
                          <a:effectLst/>
                          <a:latin typeface="Arial" panose="020B0604020202020204" pitchFamily="34" charset="0"/>
                          <a:cs typeface="Arial" panose="020B0604020202020204" pitchFamily="34" charset="0"/>
                        </a:rPr>
                        <a:t>GASTOS </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2.677.500.000</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endParaRPr lang="es-CO" sz="1200" dirty="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dirty="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a:latin typeface="Arial" panose="020B0604020202020204" pitchFamily="34" charset="0"/>
                        <a:cs typeface="Arial" panose="020B0604020202020204" pitchFamily="34" charset="0"/>
                      </a:endParaRPr>
                    </a:p>
                  </a:txBody>
                  <a:tcPr marL="88803" marR="88803" marT="44401" marB="44401" anchor="ctr"/>
                </a:tc>
              </a:tr>
              <a:tr h="398574">
                <a:tc>
                  <a:txBody>
                    <a:bodyPr/>
                    <a:lstStyle/>
                    <a:p>
                      <a:pPr>
                        <a:spcAft>
                          <a:spcPts val="0"/>
                        </a:spcAft>
                      </a:pPr>
                      <a:r>
                        <a:rPr lang="es-CO" sz="1200">
                          <a:effectLst/>
                          <a:latin typeface="Arial" panose="020B0604020202020204" pitchFamily="34" charset="0"/>
                          <a:cs typeface="Arial" panose="020B0604020202020204" pitchFamily="34" charset="0"/>
                        </a:rPr>
                        <a:t>EXCEDENTES</a:t>
                      </a:r>
                      <a:endParaRPr lang="es-CO" sz="120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297.500.000</a:t>
                      </a:r>
                      <a:endParaRPr lang="es-CO" sz="1200" dirty="0">
                        <a:effectLst/>
                        <a:latin typeface="Arial" panose="020B0604020202020204" pitchFamily="34" charset="0"/>
                        <a:ea typeface="Calibri"/>
                        <a:cs typeface="Arial" panose="020B0604020202020204" pitchFamily="34" charset="0"/>
                      </a:endParaRPr>
                    </a:p>
                  </a:txBody>
                  <a:tcPr marL="43168" marR="43168" marT="0" marB="0" anchor="ctr"/>
                </a:tc>
                <a:tc>
                  <a:txBody>
                    <a:bodyPr/>
                    <a:lstStyle/>
                    <a:p>
                      <a:endParaRPr lang="es-CO" sz="120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dirty="0">
                        <a:effectLst/>
                        <a:latin typeface="Arial" panose="020B0604020202020204" pitchFamily="34" charset="0"/>
                        <a:cs typeface="Arial" panose="020B0604020202020204" pitchFamily="34" charset="0"/>
                      </a:endParaRPr>
                    </a:p>
                  </a:txBody>
                  <a:tcPr marL="43168" marR="43168" marT="0" marB="0" anchor="ctr"/>
                </a:tc>
                <a:tc>
                  <a:txBody>
                    <a:bodyPr/>
                    <a:lstStyle/>
                    <a:p>
                      <a:endParaRPr lang="es-CO" sz="1200" dirty="0">
                        <a:latin typeface="Arial" panose="020B0604020202020204" pitchFamily="34" charset="0"/>
                        <a:cs typeface="Arial" panose="020B0604020202020204" pitchFamily="34" charset="0"/>
                      </a:endParaRPr>
                    </a:p>
                  </a:txBody>
                  <a:tcPr marL="88803" marR="88803" marT="44401" marB="44401" anchor="ctr"/>
                </a:tc>
              </a:tr>
            </a:tbl>
          </a:graphicData>
        </a:graphic>
      </p:graphicFrame>
    </p:spTree>
    <p:extLst>
      <p:ext uri="{BB962C8B-B14F-4D97-AF65-F5344CB8AC3E}">
        <p14:creationId xmlns:p14="http://schemas.microsoft.com/office/powerpoint/2010/main" val="6546692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2.4. SUBSISTEMA ADMINISTRATIVO</a:t>
            </a:r>
            <a:endParaRPr lang="es-CO" sz="2000" dirty="0">
              <a:solidFill>
                <a:schemeClr val="bg1"/>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3058123312"/>
              </p:ext>
            </p:extLst>
          </p:nvPr>
        </p:nvGraphicFramePr>
        <p:xfrm>
          <a:off x="403413" y="1316590"/>
          <a:ext cx="11335869" cy="4770704"/>
        </p:xfrm>
        <a:graphic>
          <a:graphicData uri="http://schemas.openxmlformats.org/drawingml/2006/table">
            <a:tbl>
              <a:tblPr firstRow="1" firstCol="1" bandRow="1">
                <a:tableStyleId>{0660B408-B3CF-4A94-85FC-2B1E0A45F4A2}</a:tableStyleId>
              </a:tblPr>
              <a:tblGrid>
                <a:gridCol w="2164975">
                  <a:extLst>
                    <a:ext uri="{9D8B030D-6E8A-4147-A177-3AD203B41FA5}">
                      <a16:colId xmlns="" xmlns:a16="http://schemas.microsoft.com/office/drawing/2014/main" val="872490667"/>
                    </a:ext>
                  </a:extLst>
                </a:gridCol>
                <a:gridCol w="6903492">
                  <a:extLst>
                    <a:ext uri="{9D8B030D-6E8A-4147-A177-3AD203B41FA5}">
                      <a16:colId xmlns="" xmlns:a16="http://schemas.microsoft.com/office/drawing/2014/main" val="196130584"/>
                    </a:ext>
                  </a:extLst>
                </a:gridCol>
                <a:gridCol w="2267402">
                  <a:extLst>
                    <a:ext uri="{9D8B030D-6E8A-4147-A177-3AD203B41FA5}">
                      <a16:colId xmlns="" xmlns:a16="http://schemas.microsoft.com/office/drawing/2014/main" val="3955196996"/>
                    </a:ext>
                  </a:extLst>
                </a:gridCol>
              </a:tblGrid>
              <a:tr h="280630">
                <a:tc gridSpan="3">
                  <a:txBody>
                    <a:bodyPr/>
                    <a:lstStyle/>
                    <a:p>
                      <a:pPr algn="ctr">
                        <a:spcAft>
                          <a:spcPts val="0"/>
                        </a:spcAft>
                      </a:pPr>
                      <a:r>
                        <a:rPr lang="es-ES" sz="1600" dirty="0">
                          <a:effectLst/>
                          <a:latin typeface="Arial" panose="020B0604020202020204" pitchFamily="34" charset="0"/>
                          <a:cs typeface="Arial" panose="020B0604020202020204" pitchFamily="34" charset="0"/>
                        </a:rPr>
                        <a:t>EXCEDENTES  2018</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276633030"/>
                  </a:ext>
                </a:extLst>
              </a:tr>
              <a:tr h="280630">
                <a:tc>
                  <a:txBody>
                    <a:bodyPr/>
                    <a:lstStyle/>
                    <a:p>
                      <a:pPr algn="ctr">
                        <a:spcAft>
                          <a:spcPts val="0"/>
                        </a:spcAft>
                      </a:pPr>
                      <a:r>
                        <a:rPr lang="es-ES" sz="1600" dirty="0">
                          <a:effectLst/>
                          <a:latin typeface="Arial" panose="020B0604020202020204" pitchFamily="34" charset="0"/>
                          <a:cs typeface="Arial" panose="020B0604020202020204" pitchFamily="34" charset="0"/>
                        </a:rPr>
                        <a:t>PROYECTO</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spcAft>
                          <a:spcPts val="0"/>
                        </a:spcAft>
                      </a:pPr>
                      <a:r>
                        <a:rPr lang="es-ES" sz="1600" dirty="0">
                          <a:effectLst/>
                          <a:latin typeface="Arial" panose="020B0604020202020204" pitchFamily="34" charset="0"/>
                          <a:cs typeface="Arial" panose="020B0604020202020204" pitchFamily="34" charset="0"/>
                        </a:rPr>
                        <a:t>CONCEPTO</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spcAft>
                          <a:spcPts val="0"/>
                        </a:spcAft>
                      </a:pPr>
                      <a:r>
                        <a:rPr lang="es-ES" sz="1600">
                          <a:effectLst/>
                          <a:latin typeface="Arial" panose="020B0604020202020204" pitchFamily="34" charset="0"/>
                          <a:cs typeface="Arial" panose="020B0604020202020204" pitchFamily="34" charset="0"/>
                        </a:rPr>
                        <a:t>VALOR</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 xmlns:a16="http://schemas.microsoft.com/office/drawing/2014/main" val="382538185"/>
                  </a:ext>
                </a:extLst>
              </a:tr>
              <a:tr h="280630">
                <a:tc gridSpan="2">
                  <a:txBody>
                    <a:bodyPr/>
                    <a:lstStyle/>
                    <a:p>
                      <a:pPr algn="ctr">
                        <a:spcAft>
                          <a:spcPts val="0"/>
                        </a:spcAft>
                      </a:pPr>
                      <a:r>
                        <a:rPr lang="es-ES" sz="1600" dirty="0">
                          <a:effectLst/>
                          <a:latin typeface="Arial" panose="020B0604020202020204" pitchFamily="34" charset="0"/>
                          <a:cs typeface="Arial" panose="020B0604020202020204" pitchFamily="34" charset="0"/>
                        </a:rPr>
                        <a:t>SALDO SIN EJECUTAR PLAN DE ACCIÓN 2017</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hMerge="1">
                  <a:txBody>
                    <a:bodyPr/>
                    <a:lstStyle/>
                    <a:p>
                      <a:endParaRPr lang="es-CO"/>
                    </a:p>
                  </a:txBody>
                  <a:tcPr/>
                </a:tc>
                <a:tc>
                  <a:txBody>
                    <a:bodyPr/>
                    <a:lstStyle/>
                    <a:p>
                      <a:pPr algn="ctr">
                        <a:spcAft>
                          <a:spcPts val="0"/>
                        </a:spcAft>
                      </a:pPr>
                      <a:r>
                        <a:rPr lang="es-ES" sz="1600">
                          <a:effectLst/>
                          <a:latin typeface="Arial" panose="020B0604020202020204" pitchFamily="34" charset="0"/>
                          <a:cs typeface="Arial" panose="020B0604020202020204" pitchFamily="34" charset="0"/>
                        </a:rPr>
                        <a:t>6.357.560</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2849214767"/>
                  </a:ext>
                </a:extLst>
              </a:tr>
              <a:tr h="561259">
                <a:tc>
                  <a:txBody>
                    <a:bodyPr/>
                    <a:lstStyle/>
                    <a:p>
                      <a:pPr>
                        <a:spcAft>
                          <a:spcPts val="0"/>
                        </a:spcAft>
                      </a:pPr>
                      <a:r>
                        <a:rPr lang="es-ES" sz="1600" dirty="0">
                          <a:effectLst/>
                          <a:latin typeface="Arial" panose="020B0604020202020204" pitchFamily="34" charset="0"/>
                          <a:cs typeface="Arial" panose="020B0604020202020204" pitchFamily="34" charset="0"/>
                        </a:rPr>
                        <a:t>PY-02-1444</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dirty="0">
                          <a:effectLst/>
                          <a:latin typeface="Arial" panose="020B0604020202020204" pitchFamily="34" charset="0"/>
                          <a:cs typeface="Arial" panose="020B0604020202020204" pitchFamily="34" charset="0"/>
                        </a:rPr>
                        <a:t>Diplomado métodos básicos estadística  descriptiva para el análisis de datos apoyados en Excel COH I</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a:effectLst/>
                          <a:latin typeface="Arial" panose="020B0604020202020204" pitchFamily="34" charset="0"/>
                          <a:cs typeface="Arial" panose="020B0604020202020204" pitchFamily="34" charset="0"/>
                        </a:rPr>
                        <a:t>1.256.087</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4265878411"/>
                  </a:ext>
                </a:extLst>
              </a:tr>
              <a:tr h="561259">
                <a:tc>
                  <a:txBody>
                    <a:bodyPr/>
                    <a:lstStyle/>
                    <a:p>
                      <a:pPr>
                        <a:spcAft>
                          <a:spcPts val="0"/>
                        </a:spcAft>
                      </a:pPr>
                      <a:r>
                        <a:rPr lang="es-ES" sz="1600" dirty="0">
                          <a:effectLst/>
                          <a:latin typeface="Arial" panose="020B0604020202020204" pitchFamily="34" charset="0"/>
                          <a:cs typeface="Arial" panose="020B0604020202020204" pitchFamily="34" charset="0"/>
                        </a:rPr>
                        <a:t>PY-02-1435</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dirty="0">
                          <a:effectLst/>
                          <a:latin typeface="Arial" panose="020B0604020202020204" pitchFamily="34" charset="0"/>
                          <a:cs typeface="Arial" panose="020B0604020202020204" pitchFamily="34" charset="0"/>
                        </a:rPr>
                        <a:t>Maestría en Estudios Interdisciplinarios de la Complejidad COH II  SEM I</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a:effectLst/>
                          <a:latin typeface="Arial" panose="020B0604020202020204" pitchFamily="34" charset="0"/>
                          <a:cs typeface="Arial" panose="020B0604020202020204" pitchFamily="34" charset="0"/>
                        </a:rPr>
                        <a:t>12.829.062</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171521412"/>
                  </a:ext>
                </a:extLst>
              </a:tr>
              <a:tr h="561259">
                <a:tc>
                  <a:txBody>
                    <a:bodyPr/>
                    <a:lstStyle/>
                    <a:p>
                      <a:pPr>
                        <a:spcAft>
                          <a:spcPts val="0"/>
                        </a:spcAft>
                      </a:pPr>
                      <a:r>
                        <a:rPr lang="es-ES" sz="1600" dirty="0">
                          <a:effectLst/>
                          <a:latin typeface="Arial" panose="020B0604020202020204" pitchFamily="34" charset="0"/>
                          <a:cs typeface="Arial" panose="020B0604020202020204" pitchFamily="34" charset="0"/>
                        </a:rPr>
                        <a:t>PY-02-1448</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dirty="0">
                          <a:effectLst/>
                          <a:latin typeface="Arial" panose="020B0604020202020204" pitchFamily="34" charset="0"/>
                          <a:cs typeface="Arial" panose="020B0604020202020204" pitchFamily="34" charset="0"/>
                        </a:rPr>
                        <a:t>Maestría en Estudios Interdisciplinarios de la Complejidad COH I  SEM II</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a:effectLst/>
                          <a:latin typeface="Arial" panose="020B0604020202020204" pitchFamily="34" charset="0"/>
                          <a:cs typeface="Arial" panose="020B0604020202020204" pitchFamily="34" charset="0"/>
                        </a:rPr>
                        <a:t>10.857.273</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56942950"/>
                  </a:ext>
                </a:extLst>
              </a:tr>
              <a:tr h="561259">
                <a:tc>
                  <a:txBody>
                    <a:bodyPr/>
                    <a:lstStyle/>
                    <a:p>
                      <a:pPr>
                        <a:spcAft>
                          <a:spcPts val="0"/>
                        </a:spcAft>
                      </a:pPr>
                      <a:r>
                        <a:rPr lang="es-ES" sz="1600" dirty="0">
                          <a:effectLst/>
                          <a:latin typeface="Arial" panose="020B0604020202020204" pitchFamily="34" charset="0"/>
                          <a:cs typeface="Arial" panose="020B0604020202020204" pitchFamily="34" charset="0"/>
                        </a:rPr>
                        <a:t>02-17EN07</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dirty="0">
                          <a:effectLst/>
                          <a:latin typeface="Arial" panose="020B0604020202020204" pitchFamily="34" charset="0"/>
                          <a:cs typeface="Arial" panose="020B0604020202020204" pitchFamily="34" charset="0"/>
                        </a:rPr>
                        <a:t>Diplomado en Métodos Estadísticos para el análisis de datos, apoyado en Excel COH II </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a:effectLst/>
                          <a:latin typeface="Arial" panose="020B0604020202020204" pitchFamily="34" charset="0"/>
                          <a:cs typeface="Arial" panose="020B0604020202020204" pitchFamily="34" charset="0"/>
                        </a:rPr>
                        <a:t>454.722</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1787665398"/>
                  </a:ext>
                </a:extLst>
              </a:tr>
              <a:tr h="561259">
                <a:tc>
                  <a:txBody>
                    <a:bodyPr/>
                    <a:lstStyle/>
                    <a:p>
                      <a:pPr>
                        <a:spcAft>
                          <a:spcPts val="0"/>
                        </a:spcAft>
                      </a:pPr>
                      <a:r>
                        <a:rPr lang="es-ES" sz="1600" dirty="0">
                          <a:effectLst/>
                          <a:latin typeface="Arial" panose="020B0604020202020204" pitchFamily="34" charset="0"/>
                          <a:cs typeface="Arial" panose="020B0604020202020204" pitchFamily="34" charset="0"/>
                        </a:rPr>
                        <a:t>06-17ENE04</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dirty="0">
                          <a:effectLst/>
                          <a:latin typeface="Arial" panose="020B0604020202020204" pitchFamily="34" charset="0"/>
                          <a:cs typeface="Arial" panose="020B0604020202020204" pitchFamily="34" charset="0"/>
                        </a:rPr>
                        <a:t>Maestría en Estudios Interdisciplinarios de la Complejidad COH I  SEM III</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a:effectLst/>
                          <a:latin typeface="Arial" panose="020B0604020202020204" pitchFamily="34" charset="0"/>
                          <a:cs typeface="Arial" panose="020B0604020202020204" pitchFamily="34" charset="0"/>
                        </a:rPr>
                        <a:t>9.291.048</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180531941"/>
                  </a:ext>
                </a:extLst>
              </a:tr>
              <a:tr h="561259">
                <a:tc>
                  <a:txBody>
                    <a:bodyPr/>
                    <a:lstStyle/>
                    <a:p>
                      <a:pPr>
                        <a:spcAft>
                          <a:spcPts val="0"/>
                        </a:spcAft>
                      </a:pPr>
                      <a:r>
                        <a:rPr lang="es-ES" sz="1600" dirty="0">
                          <a:effectLst/>
                          <a:latin typeface="Arial" panose="020B0604020202020204" pitchFamily="34" charset="0"/>
                          <a:cs typeface="Arial" panose="020B0604020202020204" pitchFamily="34" charset="0"/>
                        </a:rPr>
                        <a:t>06-17ENE05</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dirty="0">
                          <a:effectLst/>
                          <a:latin typeface="Arial" panose="020B0604020202020204" pitchFamily="34" charset="0"/>
                          <a:cs typeface="Arial" panose="020B0604020202020204" pitchFamily="34" charset="0"/>
                        </a:rPr>
                        <a:t>Maestría en Estudios Interdisciplinarios de la Complejidad COH II  SEM II</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dirty="0">
                          <a:effectLst/>
                          <a:latin typeface="Arial" panose="020B0604020202020204" pitchFamily="34" charset="0"/>
                          <a:cs typeface="Arial" panose="020B0604020202020204" pitchFamily="34" charset="0"/>
                        </a:rPr>
                        <a:t>10.921.618</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2686829353"/>
                  </a:ext>
                </a:extLst>
              </a:tr>
              <a:tr h="280630">
                <a:tc>
                  <a:txBody>
                    <a:bodyPr/>
                    <a:lstStyle/>
                    <a:p>
                      <a:pPr>
                        <a:spcAft>
                          <a:spcPts val="0"/>
                        </a:spcAft>
                      </a:pPr>
                      <a:r>
                        <a:rPr lang="es-ES" sz="1600" dirty="0">
                          <a:effectLst/>
                          <a:latin typeface="Arial" panose="020B0604020202020204" pitchFamily="34" charset="0"/>
                          <a:cs typeface="Arial" panose="020B0604020202020204" pitchFamily="34" charset="0"/>
                        </a:rPr>
                        <a:t>02-1059/CEQ-612</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a:effectLst/>
                          <a:latin typeface="Arial" panose="020B0604020202020204" pitchFamily="34" charset="0"/>
                          <a:cs typeface="Arial" panose="020B0604020202020204" pitchFamily="34" charset="0"/>
                        </a:rPr>
                        <a:t>EMGESA-USCO  LIQUIDACIÓN No. 32</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dirty="0">
                          <a:effectLst/>
                          <a:latin typeface="Arial" panose="020B0604020202020204" pitchFamily="34" charset="0"/>
                          <a:cs typeface="Arial" panose="020B0604020202020204" pitchFamily="34" charset="0"/>
                        </a:rPr>
                        <a:t>206.886.918</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900933533"/>
                  </a:ext>
                </a:extLst>
              </a:tr>
              <a:tr h="280630">
                <a:tc gridSpan="2">
                  <a:txBody>
                    <a:bodyPr/>
                    <a:lstStyle/>
                    <a:p>
                      <a:pPr algn="r">
                        <a:spcAft>
                          <a:spcPts val="0"/>
                        </a:spcAft>
                      </a:pPr>
                      <a:r>
                        <a:rPr lang="es-ES" sz="1600" dirty="0">
                          <a:effectLst/>
                          <a:latin typeface="Arial" panose="020B0604020202020204" pitchFamily="34" charset="0"/>
                          <a:cs typeface="Arial" panose="020B0604020202020204" pitchFamily="34" charset="0"/>
                        </a:rPr>
                        <a:t> TOTAL</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hMerge="1">
                  <a:txBody>
                    <a:bodyPr/>
                    <a:lstStyle/>
                    <a:p>
                      <a:endParaRPr lang="es-CO"/>
                    </a:p>
                  </a:txBody>
                  <a:tcPr/>
                </a:tc>
                <a:tc>
                  <a:txBody>
                    <a:bodyPr/>
                    <a:lstStyle/>
                    <a:p>
                      <a:pPr algn="ctr">
                        <a:spcAft>
                          <a:spcPts val="0"/>
                        </a:spcAft>
                      </a:pPr>
                      <a:r>
                        <a:rPr lang="es-ES" sz="1600" b="1" dirty="0">
                          <a:effectLst/>
                          <a:latin typeface="Arial" panose="020B0604020202020204" pitchFamily="34" charset="0"/>
                          <a:cs typeface="Arial" panose="020B0604020202020204" pitchFamily="34" charset="0"/>
                        </a:rPr>
                        <a:t>258.854.288</a:t>
                      </a:r>
                      <a:endParaRPr lang="es-CO" sz="1600" b="1"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615082466"/>
                  </a:ext>
                </a:extLst>
              </a:tr>
            </a:tbl>
          </a:graphicData>
        </a:graphic>
      </p:graphicFrame>
      <p:sp>
        <p:nvSpPr>
          <p:cNvPr id="6" name="9 CuadroTexto"/>
          <p:cNvSpPr txBox="1"/>
          <p:nvPr/>
        </p:nvSpPr>
        <p:spPr>
          <a:xfrm>
            <a:off x="403413" y="6072493"/>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pic>
        <p:nvPicPr>
          <p:cNvPr id="8"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18290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PLAN ACCIÓN  2018 – SUBSISTEMA  DE FORMACIÓN</a:t>
            </a:r>
            <a:endParaRPr lang="es-CO" sz="2000" dirty="0">
              <a:solidFill>
                <a:schemeClr val="bg1"/>
              </a:solidFill>
            </a:endParaRPr>
          </a:p>
        </p:txBody>
      </p:sp>
      <p:pic>
        <p:nvPicPr>
          <p:cNvPr id="7"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5 Tabla"/>
          <p:cNvGraphicFramePr>
            <a:graphicFrameLocks noGrp="1"/>
          </p:cNvGraphicFramePr>
          <p:nvPr>
            <p:extLst>
              <p:ext uri="{D42A27DB-BD31-4B8C-83A1-F6EECF244321}">
                <p14:modId xmlns:p14="http://schemas.microsoft.com/office/powerpoint/2010/main" val="2799428387"/>
              </p:ext>
            </p:extLst>
          </p:nvPr>
        </p:nvGraphicFramePr>
        <p:xfrm>
          <a:off x="395785" y="1279419"/>
          <a:ext cx="10044753" cy="5244244"/>
        </p:xfrm>
        <a:graphic>
          <a:graphicData uri="http://schemas.openxmlformats.org/drawingml/2006/table">
            <a:tbl>
              <a:tblPr firstRow="1" firstCol="1" bandRow="1">
                <a:tableStyleId>{0660B408-B3CF-4A94-85FC-2B1E0A45F4A2}</a:tableStyleId>
              </a:tblPr>
              <a:tblGrid>
                <a:gridCol w="1116313"/>
                <a:gridCol w="2648663"/>
                <a:gridCol w="1254992"/>
                <a:gridCol w="1254992"/>
                <a:gridCol w="1026593"/>
                <a:gridCol w="1514902"/>
                <a:gridCol w="1228298"/>
              </a:tblGrid>
              <a:tr h="570416">
                <a:tc>
                  <a:txBody>
                    <a:bodyPr/>
                    <a:lstStyle/>
                    <a:p>
                      <a:pPr algn="ctr">
                        <a:spcAft>
                          <a:spcPts val="0"/>
                        </a:spcAft>
                      </a:pPr>
                      <a:r>
                        <a:rPr lang="es-CO" sz="1200" dirty="0">
                          <a:effectLst/>
                          <a:latin typeface="Arial" panose="020B0604020202020204" pitchFamily="34" charset="0"/>
                          <a:cs typeface="Arial" panose="020B0604020202020204" pitchFamily="34" charset="0"/>
                        </a:rPr>
                        <a:t>SIGLA</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ACTIVIDADES</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TOTAL RECURSOS FACULTAD</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TOTAL EJECUTADO VIGENCIA 2018</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 </a:t>
                      </a:r>
                      <a:r>
                        <a:rPr lang="es-CO" sz="1200" dirty="0" smtClean="0">
                          <a:effectLst/>
                          <a:latin typeface="Arial" panose="020B0604020202020204" pitchFamily="34" charset="0"/>
                          <a:cs typeface="Arial" panose="020B0604020202020204" pitchFamily="34" charset="0"/>
                        </a:rPr>
                        <a:t>EJECUCIÓN</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MODIFICACIONES</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SALDO DISPONIBLE</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r>
              <a:tr h="950694">
                <a:tc>
                  <a:txBody>
                    <a:bodyPr/>
                    <a:lstStyle/>
                    <a:p>
                      <a:pPr algn="ctr">
                        <a:spcAft>
                          <a:spcPts val="0"/>
                        </a:spcAft>
                      </a:pPr>
                      <a:r>
                        <a:rPr lang="es-CO" sz="1200" dirty="0" err="1">
                          <a:effectLst/>
                          <a:latin typeface="Arial" panose="020B0604020202020204" pitchFamily="34" charset="0"/>
                          <a:cs typeface="Arial" panose="020B0604020202020204" pitchFamily="34" charset="0"/>
                        </a:rPr>
                        <a:t>SF-PY1.2</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just">
                        <a:spcAft>
                          <a:spcPts val="0"/>
                        </a:spcAft>
                      </a:pPr>
                      <a:r>
                        <a:rPr lang="es-CO" sz="1200" dirty="0">
                          <a:effectLst/>
                          <a:latin typeface="Arial" panose="020B0604020202020204" pitchFamily="34" charset="0"/>
                          <a:cs typeface="Arial" panose="020B0604020202020204" pitchFamily="34" charset="0"/>
                        </a:rPr>
                        <a:t>Actividades para promover la Apropiación de la teleología Institucional. (Misión, La Visión, el Proyecto Educativo Institucional PEU).</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3.000.000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3.000.000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r>
              <a:tr h="959278">
                <a:tc>
                  <a:txBody>
                    <a:bodyPr/>
                    <a:lstStyle/>
                    <a:p>
                      <a:pPr algn="ctr">
                        <a:spcAft>
                          <a:spcPts val="0"/>
                        </a:spcAft>
                      </a:pPr>
                      <a:r>
                        <a:rPr lang="es-CO" sz="1200">
                          <a:effectLst/>
                          <a:latin typeface="Arial" panose="020B0604020202020204" pitchFamily="34" charset="0"/>
                          <a:cs typeface="Arial" panose="020B0604020202020204" pitchFamily="34" charset="0"/>
                        </a:rPr>
                        <a:t>SF-PY1.3</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just">
                        <a:spcAft>
                          <a:spcPts val="0"/>
                        </a:spcAft>
                      </a:pPr>
                      <a:r>
                        <a:rPr lang="es-CO" sz="1200" dirty="0">
                          <a:effectLst/>
                          <a:latin typeface="Arial" panose="020B0604020202020204" pitchFamily="34" charset="0"/>
                          <a:cs typeface="Arial" panose="020B0604020202020204" pitchFamily="34" charset="0"/>
                        </a:rPr>
                        <a:t>Promoción de la historia de las Facultades y de la USCO,  portafolio de servicios oferta académica de pregrado.</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3.000.000</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0</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3.000.000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r>
              <a:tr h="646251">
                <a:tc>
                  <a:txBody>
                    <a:bodyPr/>
                    <a:lstStyle/>
                    <a:p>
                      <a:pPr algn="ctr">
                        <a:spcAft>
                          <a:spcPts val="0"/>
                        </a:spcAft>
                      </a:pPr>
                      <a:r>
                        <a:rPr lang="es-CO" sz="1200">
                          <a:effectLst/>
                          <a:latin typeface="Arial" panose="020B0604020202020204" pitchFamily="34" charset="0"/>
                          <a:cs typeface="Arial" panose="020B0604020202020204" pitchFamily="34" charset="0"/>
                        </a:rPr>
                        <a:t>SF-PY2.1</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just">
                        <a:spcAft>
                          <a:spcPts val="0"/>
                        </a:spcAft>
                      </a:pPr>
                      <a:r>
                        <a:rPr lang="es-CO" sz="1200" dirty="0">
                          <a:effectLst/>
                          <a:latin typeface="Arial" panose="020B0604020202020204" pitchFamily="34" charset="0"/>
                          <a:cs typeface="Arial" panose="020B0604020202020204" pitchFamily="34" charset="0"/>
                        </a:rPr>
                        <a:t>Apoyo a la realización de estudios y diseños para la creación de programas de pregrado y postgrados.</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10.000.000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2.476.000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8.000.000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15.524.000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r>
              <a:tr h="343322">
                <a:tc>
                  <a:txBody>
                    <a:bodyPr/>
                    <a:lstStyle/>
                    <a:p>
                      <a:pPr algn="ctr">
                        <a:spcAft>
                          <a:spcPts val="0"/>
                        </a:spcAft>
                      </a:pPr>
                      <a:r>
                        <a:rPr lang="es-CO" sz="1200">
                          <a:effectLst/>
                          <a:latin typeface="Arial" panose="020B0604020202020204" pitchFamily="34" charset="0"/>
                          <a:cs typeface="Arial" panose="020B0604020202020204" pitchFamily="34" charset="0"/>
                        </a:rPr>
                        <a:t>SF-PY3.2</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just">
                        <a:spcAft>
                          <a:spcPts val="0"/>
                        </a:spcAft>
                      </a:pPr>
                      <a:r>
                        <a:rPr lang="es-CO" sz="1200" dirty="0">
                          <a:effectLst/>
                          <a:latin typeface="Arial" panose="020B0604020202020204" pitchFamily="34" charset="0"/>
                          <a:cs typeface="Arial" panose="020B0604020202020204" pitchFamily="34" charset="0"/>
                        </a:rPr>
                        <a:t>Capacitación individual docente.</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19.000.000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19.000.000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r>
              <a:tr h="838107">
                <a:tc>
                  <a:txBody>
                    <a:bodyPr/>
                    <a:lstStyle/>
                    <a:p>
                      <a:pPr algn="ctr">
                        <a:spcAft>
                          <a:spcPts val="0"/>
                        </a:spcAft>
                      </a:pPr>
                      <a:r>
                        <a:rPr lang="es-CO" sz="1200">
                          <a:effectLst/>
                          <a:latin typeface="Arial" panose="020B0604020202020204" pitchFamily="34" charset="0"/>
                          <a:cs typeface="Arial" panose="020B0604020202020204" pitchFamily="34" charset="0"/>
                        </a:rPr>
                        <a:t>SF-PY5.2</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just">
                        <a:spcAft>
                          <a:spcPts val="0"/>
                        </a:spcAft>
                      </a:pPr>
                      <a:r>
                        <a:rPr lang="es-CO" sz="1200" dirty="0">
                          <a:effectLst/>
                          <a:latin typeface="Arial" panose="020B0604020202020204" pitchFamily="34" charset="0"/>
                          <a:cs typeface="Arial" panose="020B0604020202020204" pitchFamily="34" charset="0"/>
                        </a:rPr>
                        <a:t>Procesos de Autoevaluación y Acreditación Institucional; Capacitaciones  y encuentros para apoyo con Universidades del país.</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5.000.000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5.000.000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r>
              <a:tr h="570416">
                <a:tc>
                  <a:txBody>
                    <a:bodyPr/>
                    <a:lstStyle/>
                    <a:p>
                      <a:pPr algn="ctr">
                        <a:spcAft>
                          <a:spcPts val="0"/>
                        </a:spcAft>
                      </a:pPr>
                      <a:r>
                        <a:rPr lang="es-CO" sz="1200">
                          <a:effectLst/>
                          <a:latin typeface="Arial" panose="020B0604020202020204" pitchFamily="34" charset="0"/>
                          <a:cs typeface="Arial" panose="020B0604020202020204" pitchFamily="34" charset="0"/>
                        </a:rPr>
                        <a:t>SF-PY7.2</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just">
                        <a:spcAft>
                          <a:spcPts val="0"/>
                        </a:spcAft>
                      </a:pPr>
                      <a:r>
                        <a:rPr lang="es-CO" sz="1200" dirty="0">
                          <a:effectLst/>
                          <a:latin typeface="Arial" panose="020B0604020202020204" pitchFamily="34" charset="0"/>
                          <a:cs typeface="Arial" panose="020B0604020202020204" pitchFamily="34" charset="0"/>
                        </a:rPr>
                        <a:t>Programa de Seguimiento a Graduados, Apoyo a procesos de educación continuada.</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5.000.000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5.000.000</a:t>
                      </a:r>
                      <a:endParaRPr lang="es-CO" sz="1200">
                        <a:effectLst/>
                        <a:latin typeface="Arial" panose="020B0604020202020204" pitchFamily="34" charset="0"/>
                        <a:ea typeface="Calibri"/>
                        <a:cs typeface="Arial" panose="020B0604020202020204" pitchFamily="34" charset="0"/>
                      </a:endParaRPr>
                    </a:p>
                  </a:txBody>
                  <a:tcPr marL="41782" marR="41782" marT="0" marB="0" anchor="ctr"/>
                </a:tc>
              </a:tr>
              <a:tr h="201953">
                <a:tc gridSpan="2">
                  <a:txBody>
                    <a:bodyPr/>
                    <a:lstStyle/>
                    <a:p>
                      <a:pPr algn="ctr">
                        <a:spcAft>
                          <a:spcPts val="0"/>
                        </a:spcAft>
                      </a:pPr>
                      <a:endParaRPr lang="es-CO" sz="1200" b="1" dirty="0" smtClean="0">
                        <a:effectLst/>
                        <a:latin typeface="Arial" panose="020B0604020202020204" pitchFamily="34" charset="0"/>
                        <a:cs typeface="Arial" panose="020B0604020202020204" pitchFamily="34" charset="0"/>
                      </a:endParaRPr>
                    </a:p>
                    <a:p>
                      <a:pPr algn="ctr">
                        <a:spcAft>
                          <a:spcPts val="0"/>
                        </a:spcAft>
                      </a:pPr>
                      <a:r>
                        <a:rPr lang="es-CO" sz="1200" b="1" dirty="0" smtClean="0">
                          <a:effectLst/>
                          <a:latin typeface="Arial" panose="020B0604020202020204" pitchFamily="34" charset="0"/>
                          <a:cs typeface="Arial" panose="020B0604020202020204" pitchFamily="34" charset="0"/>
                        </a:rPr>
                        <a:t>SUBSISTEMA </a:t>
                      </a:r>
                      <a:r>
                        <a:rPr lang="es-CO" sz="1200" b="1" dirty="0">
                          <a:effectLst/>
                          <a:latin typeface="Arial" panose="020B0604020202020204" pitchFamily="34" charset="0"/>
                          <a:cs typeface="Arial" panose="020B0604020202020204" pitchFamily="34" charset="0"/>
                        </a:rPr>
                        <a:t>DE FORMACIÓN</a:t>
                      </a:r>
                      <a:endParaRPr lang="es-CO" sz="1200" b="1" dirty="0">
                        <a:effectLst/>
                        <a:latin typeface="Arial" panose="020B0604020202020204" pitchFamily="34" charset="0"/>
                        <a:ea typeface="Calibri"/>
                        <a:cs typeface="Arial" panose="020B0604020202020204" pitchFamily="34" charset="0"/>
                      </a:endParaRPr>
                    </a:p>
                  </a:txBody>
                  <a:tcPr marL="41782" marR="41782" marT="0" marB="0" anchor="ctr"/>
                </a:tc>
                <a:tc hMerge="1">
                  <a:txBody>
                    <a:bodyPr/>
                    <a:lstStyle/>
                    <a:p>
                      <a:endParaRPr lang="es-CO"/>
                    </a:p>
                  </a:txBody>
                  <a:tcPr/>
                </a:tc>
                <a:tc>
                  <a:txBody>
                    <a:bodyPr/>
                    <a:lstStyle/>
                    <a:p>
                      <a:pPr algn="r">
                        <a:spcAft>
                          <a:spcPts val="0"/>
                        </a:spcAft>
                      </a:pPr>
                      <a:r>
                        <a:rPr lang="es-CO" sz="1200" b="1" dirty="0">
                          <a:effectLst/>
                          <a:latin typeface="Arial" panose="020B0604020202020204" pitchFamily="34" charset="0"/>
                          <a:cs typeface="Arial" panose="020B0604020202020204" pitchFamily="34" charset="0"/>
                        </a:rPr>
                        <a:t>40.000.000</a:t>
                      </a:r>
                      <a:endParaRPr lang="es-CO" sz="1200" b="1"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21.476.000</a:t>
                      </a:r>
                      <a:endParaRPr lang="es-CO" sz="1200" b="1"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53,69</a:t>
                      </a:r>
                      <a:endParaRPr lang="es-CO" sz="1200" b="1"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13.000.000</a:t>
                      </a:r>
                      <a:endParaRPr lang="es-CO" sz="1200" b="1"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31.524.000</a:t>
                      </a:r>
                      <a:endParaRPr lang="es-CO" sz="1200" b="1" dirty="0">
                        <a:effectLst/>
                        <a:latin typeface="Arial" panose="020B0604020202020204" pitchFamily="34" charset="0"/>
                        <a:ea typeface="Calibri"/>
                        <a:cs typeface="Arial" panose="020B0604020202020204" pitchFamily="34" charset="0"/>
                      </a:endParaRPr>
                    </a:p>
                  </a:txBody>
                  <a:tcPr marL="41782" marR="41782" marT="0" marB="0" anchor="ctr"/>
                </a:tc>
              </a:tr>
            </a:tbl>
          </a:graphicData>
        </a:graphic>
      </p:graphicFrame>
    </p:spTree>
    <p:extLst>
      <p:ext uri="{BB962C8B-B14F-4D97-AF65-F5344CB8AC3E}">
        <p14:creationId xmlns:p14="http://schemas.microsoft.com/office/powerpoint/2010/main" val="7842900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PLAN ACCIÓN  2018 – SUBSISTEMA  DE INVESTIGACIÓN</a:t>
            </a:r>
            <a:endParaRPr lang="es-CO" sz="2000" dirty="0">
              <a:solidFill>
                <a:schemeClr val="bg1"/>
              </a:solidFill>
            </a:endParaRPr>
          </a:p>
        </p:txBody>
      </p:sp>
      <p:pic>
        <p:nvPicPr>
          <p:cNvPr id="7"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2 Tabla"/>
          <p:cNvGraphicFramePr>
            <a:graphicFrameLocks noGrp="1"/>
          </p:cNvGraphicFramePr>
          <p:nvPr>
            <p:extLst>
              <p:ext uri="{D42A27DB-BD31-4B8C-83A1-F6EECF244321}">
                <p14:modId xmlns:p14="http://schemas.microsoft.com/office/powerpoint/2010/main" val="559927972"/>
              </p:ext>
            </p:extLst>
          </p:nvPr>
        </p:nvGraphicFramePr>
        <p:xfrm>
          <a:off x="955343" y="1631196"/>
          <a:ext cx="9826388" cy="3595607"/>
        </p:xfrm>
        <a:graphic>
          <a:graphicData uri="http://schemas.openxmlformats.org/drawingml/2006/table">
            <a:tbl>
              <a:tblPr firstRow="1" firstCol="1" bandRow="1">
                <a:tableStyleId>{0660B408-B3CF-4A94-85FC-2B1E0A45F4A2}</a:tableStyleId>
              </a:tblPr>
              <a:tblGrid>
                <a:gridCol w="1409397"/>
                <a:gridCol w="2360815"/>
                <a:gridCol w="1256738"/>
                <a:gridCol w="1256738"/>
                <a:gridCol w="977026"/>
                <a:gridCol w="1423186"/>
                <a:gridCol w="1142488"/>
              </a:tblGrid>
              <a:tr h="908927">
                <a:tc>
                  <a:txBody>
                    <a:bodyPr/>
                    <a:lstStyle/>
                    <a:p>
                      <a:pPr algn="ctr">
                        <a:spcAft>
                          <a:spcPts val="0"/>
                        </a:spcAft>
                      </a:pPr>
                      <a:r>
                        <a:rPr lang="es-CO" sz="1400" dirty="0">
                          <a:effectLst/>
                          <a:latin typeface="Arial Narrow" panose="020B0606020202030204" pitchFamily="34" charset="0"/>
                        </a:rPr>
                        <a:t>SIGLA</a:t>
                      </a:r>
                      <a:endParaRPr lang="es-CO" sz="1400" dirty="0">
                        <a:effectLst/>
                        <a:latin typeface="Arial Narrow" panose="020B0606020202030204" pitchFamily="34" charset="0"/>
                        <a:ea typeface="Calibri"/>
                        <a:cs typeface="Times New Roman"/>
                      </a:endParaRPr>
                    </a:p>
                  </a:txBody>
                  <a:tcPr marL="41782" marR="41782" marT="0" marB="0" anchor="ctr"/>
                </a:tc>
                <a:tc>
                  <a:txBody>
                    <a:bodyPr/>
                    <a:lstStyle/>
                    <a:p>
                      <a:pPr algn="ctr">
                        <a:spcAft>
                          <a:spcPts val="0"/>
                        </a:spcAft>
                      </a:pPr>
                      <a:r>
                        <a:rPr lang="es-CO" sz="1400" dirty="0">
                          <a:effectLst/>
                          <a:latin typeface="Arial Narrow" panose="020B0606020202030204" pitchFamily="34" charset="0"/>
                        </a:rPr>
                        <a:t>ACTIVIDADES</a:t>
                      </a:r>
                      <a:endParaRPr lang="es-CO" sz="1400" dirty="0">
                        <a:effectLst/>
                        <a:latin typeface="Arial Narrow" panose="020B0606020202030204" pitchFamily="34" charset="0"/>
                        <a:ea typeface="Calibri"/>
                        <a:cs typeface="Times New Roman"/>
                      </a:endParaRPr>
                    </a:p>
                  </a:txBody>
                  <a:tcPr marL="41782" marR="41782" marT="0" marB="0" anchor="ctr"/>
                </a:tc>
                <a:tc>
                  <a:txBody>
                    <a:bodyPr/>
                    <a:lstStyle/>
                    <a:p>
                      <a:pPr algn="ctr">
                        <a:spcAft>
                          <a:spcPts val="0"/>
                        </a:spcAft>
                      </a:pPr>
                      <a:r>
                        <a:rPr lang="es-CO" sz="1400" dirty="0">
                          <a:effectLst/>
                          <a:latin typeface="Arial Narrow" panose="020B0606020202030204" pitchFamily="34" charset="0"/>
                        </a:rPr>
                        <a:t>TOTAL RECURSOS FACULTAD</a:t>
                      </a:r>
                      <a:endParaRPr lang="es-CO" sz="1400" dirty="0">
                        <a:effectLst/>
                        <a:latin typeface="Arial Narrow" panose="020B0606020202030204" pitchFamily="34" charset="0"/>
                        <a:ea typeface="Calibri"/>
                        <a:cs typeface="Times New Roman"/>
                      </a:endParaRPr>
                    </a:p>
                  </a:txBody>
                  <a:tcPr marL="41782" marR="41782" marT="0" marB="0" anchor="ctr"/>
                </a:tc>
                <a:tc>
                  <a:txBody>
                    <a:bodyPr/>
                    <a:lstStyle/>
                    <a:p>
                      <a:pPr algn="ctr">
                        <a:spcAft>
                          <a:spcPts val="0"/>
                        </a:spcAft>
                      </a:pPr>
                      <a:r>
                        <a:rPr lang="es-CO" sz="1400" dirty="0">
                          <a:effectLst/>
                          <a:latin typeface="Arial Narrow" panose="020B0606020202030204" pitchFamily="34" charset="0"/>
                        </a:rPr>
                        <a:t>TOTAL EJECUTADO VIGENCIA 2018</a:t>
                      </a:r>
                      <a:endParaRPr lang="es-CO" sz="1400" dirty="0">
                        <a:effectLst/>
                        <a:latin typeface="Arial Narrow" panose="020B0606020202030204" pitchFamily="34" charset="0"/>
                        <a:ea typeface="Calibri"/>
                        <a:cs typeface="Times New Roman"/>
                      </a:endParaRPr>
                    </a:p>
                  </a:txBody>
                  <a:tcPr marL="41782" marR="41782" marT="0" marB="0" anchor="ctr"/>
                </a:tc>
                <a:tc>
                  <a:txBody>
                    <a:bodyPr/>
                    <a:lstStyle/>
                    <a:p>
                      <a:pPr algn="ctr">
                        <a:spcAft>
                          <a:spcPts val="0"/>
                        </a:spcAft>
                      </a:pPr>
                      <a:r>
                        <a:rPr lang="es-CO" sz="1400" dirty="0">
                          <a:effectLst/>
                          <a:latin typeface="Arial Narrow" panose="020B0606020202030204" pitchFamily="34" charset="0"/>
                        </a:rPr>
                        <a:t>% </a:t>
                      </a:r>
                      <a:r>
                        <a:rPr lang="es-CO" sz="1400" dirty="0" smtClean="0">
                          <a:effectLst/>
                          <a:latin typeface="Arial Narrow" panose="020B0606020202030204" pitchFamily="34" charset="0"/>
                        </a:rPr>
                        <a:t>EJECUCIÓN</a:t>
                      </a:r>
                      <a:endParaRPr lang="es-CO" sz="1400" dirty="0">
                        <a:effectLst/>
                        <a:latin typeface="Arial Narrow" panose="020B0606020202030204" pitchFamily="34" charset="0"/>
                        <a:ea typeface="Calibri"/>
                        <a:cs typeface="Times New Roman"/>
                      </a:endParaRPr>
                    </a:p>
                  </a:txBody>
                  <a:tcPr marL="41782" marR="41782" marT="0" marB="0" anchor="ctr"/>
                </a:tc>
                <a:tc>
                  <a:txBody>
                    <a:bodyPr/>
                    <a:lstStyle/>
                    <a:p>
                      <a:pPr algn="ctr">
                        <a:spcAft>
                          <a:spcPts val="0"/>
                        </a:spcAft>
                      </a:pPr>
                      <a:r>
                        <a:rPr lang="es-CO" sz="1400" dirty="0">
                          <a:effectLst/>
                          <a:latin typeface="Arial Narrow" panose="020B0606020202030204" pitchFamily="34" charset="0"/>
                        </a:rPr>
                        <a:t>MODIFICACIONES</a:t>
                      </a:r>
                      <a:endParaRPr lang="es-CO" sz="1400" dirty="0">
                        <a:effectLst/>
                        <a:latin typeface="Arial Narrow" panose="020B0606020202030204" pitchFamily="34" charset="0"/>
                        <a:ea typeface="Calibri"/>
                        <a:cs typeface="Times New Roman"/>
                      </a:endParaRPr>
                    </a:p>
                  </a:txBody>
                  <a:tcPr marL="41782" marR="41782" marT="0" marB="0" anchor="ctr"/>
                </a:tc>
                <a:tc>
                  <a:txBody>
                    <a:bodyPr/>
                    <a:lstStyle/>
                    <a:p>
                      <a:pPr algn="ctr">
                        <a:spcAft>
                          <a:spcPts val="0"/>
                        </a:spcAft>
                      </a:pPr>
                      <a:r>
                        <a:rPr lang="es-CO" sz="1400" dirty="0">
                          <a:effectLst/>
                          <a:latin typeface="Arial Narrow" panose="020B0606020202030204" pitchFamily="34" charset="0"/>
                        </a:rPr>
                        <a:t>SALDO DISPONIBLE</a:t>
                      </a:r>
                      <a:endParaRPr lang="es-CO" sz="1400" dirty="0">
                        <a:effectLst/>
                        <a:latin typeface="Arial Narrow" panose="020B0606020202030204" pitchFamily="34" charset="0"/>
                        <a:ea typeface="Calibri"/>
                        <a:cs typeface="Times New Roman"/>
                      </a:endParaRPr>
                    </a:p>
                  </a:txBody>
                  <a:tcPr marL="41782" marR="41782" marT="0" marB="0" anchor="ctr"/>
                </a:tc>
              </a:tr>
              <a:tr h="1283190">
                <a:tc>
                  <a:txBody>
                    <a:bodyPr/>
                    <a:lstStyle/>
                    <a:p>
                      <a:pPr algn="ctr">
                        <a:spcAft>
                          <a:spcPts val="0"/>
                        </a:spcAft>
                      </a:pPr>
                      <a:r>
                        <a:rPr lang="es-CO" sz="1200" dirty="0">
                          <a:effectLst/>
                          <a:latin typeface="Arial Narrow" panose="020B0606020202030204" pitchFamily="34" charset="0"/>
                        </a:rPr>
                        <a:t>SI-</a:t>
                      </a:r>
                      <a:r>
                        <a:rPr lang="es-CO" sz="1200" dirty="0" err="1">
                          <a:effectLst/>
                          <a:latin typeface="Arial Narrow" panose="020B0606020202030204" pitchFamily="34" charset="0"/>
                        </a:rPr>
                        <a:t>PY1.2</a:t>
                      </a:r>
                      <a:r>
                        <a:rPr lang="es-CO" sz="1200" dirty="0">
                          <a:effectLst/>
                          <a:latin typeface="Arial Narrow" panose="020B0606020202030204" pitchFamily="34" charset="0"/>
                        </a:rPr>
                        <a:t> </a:t>
                      </a:r>
                      <a:endParaRPr lang="es-CO" sz="1200" dirty="0">
                        <a:effectLst/>
                        <a:latin typeface="Arial Narrow" panose="020B0606020202030204" pitchFamily="34" charset="0"/>
                        <a:ea typeface="Calibri"/>
                        <a:cs typeface="Times New Roman"/>
                      </a:endParaRPr>
                    </a:p>
                  </a:txBody>
                  <a:tcPr marL="44450" marR="44450" marT="0" marB="0" anchor="ctr"/>
                </a:tc>
                <a:tc>
                  <a:txBody>
                    <a:bodyPr/>
                    <a:lstStyle/>
                    <a:p>
                      <a:pPr algn="just">
                        <a:spcAft>
                          <a:spcPts val="0"/>
                        </a:spcAft>
                      </a:pPr>
                      <a:r>
                        <a:rPr lang="es-CO" sz="1200" dirty="0">
                          <a:effectLst/>
                          <a:latin typeface="Arial Narrow" panose="020B0606020202030204" pitchFamily="34" charset="0"/>
                        </a:rPr>
                        <a:t>Adquisición y renovación de  licencias software Y bases de datos especializadas  para  actividades de </a:t>
                      </a:r>
                      <a:r>
                        <a:rPr lang="es-CO" sz="1200" dirty="0" smtClean="0">
                          <a:effectLst/>
                          <a:latin typeface="Arial Narrow" panose="020B0606020202030204" pitchFamily="34" charset="0"/>
                        </a:rPr>
                        <a:t>investigación.</a:t>
                      </a:r>
                      <a:endParaRPr lang="es-CO" sz="1200" dirty="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a:effectLst/>
                          <a:latin typeface="Arial Narrow" panose="020B0606020202030204" pitchFamily="34" charset="0"/>
                        </a:rPr>
                        <a:t>59.280.074</a:t>
                      </a:r>
                      <a:endParaRPr lang="es-CO" sz="120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a:effectLst/>
                          <a:latin typeface="Arial Narrow" panose="020B0606020202030204" pitchFamily="34" charset="0"/>
                        </a:rPr>
                        <a:t>0</a:t>
                      </a:r>
                      <a:endParaRPr lang="es-CO" sz="1200">
                        <a:effectLst/>
                        <a:latin typeface="Arial Narrow" panose="020B0606020202030204" pitchFamily="34" charset="0"/>
                        <a:ea typeface="Calibri"/>
                        <a:cs typeface="Times New Roman"/>
                      </a:endParaRPr>
                    </a:p>
                  </a:txBody>
                  <a:tcPr marL="44450" marR="44450" marT="0" marB="0" anchor="ctr"/>
                </a:tc>
                <a:tc>
                  <a:txBody>
                    <a:bodyPr/>
                    <a:lstStyle/>
                    <a:p>
                      <a:pPr>
                        <a:spcAft>
                          <a:spcPts val="0"/>
                        </a:spcAft>
                      </a:pPr>
                      <a:r>
                        <a:rPr lang="es-CO" sz="1200">
                          <a:effectLst/>
                          <a:latin typeface="Arial Narrow" panose="020B0606020202030204" pitchFamily="34" charset="0"/>
                        </a:rPr>
                        <a:t> </a:t>
                      </a:r>
                      <a:endParaRPr lang="es-CO" sz="1200">
                        <a:effectLst/>
                        <a:latin typeface="Arial Narrow" panose="020B0606020202030204" pitchFamily="34" charset="0"/>
                        <a:ea typeface="Calibri"/>
                        <a:cs typeface="Times New Roman"/>
                      </a:endParaRPr>
                    </a:p>
                  </a:txBody>
                  <a:tcPr marL="44450" marR="44450" marT="0" marB="0" anchor="b"/>
                </a:tc>
                <a:tc>
                  <a:txBody>
                    <a:bodyPr/>
                    <a:lstStyle/>
                    <a:p>
                      <a:pPr algn="r">
                        <a:spcAft>
                          <a:spcPts val="0"/>
                        </a:spcAft>
                      </a:pPr>
                      <a:r>
                        <a:rPr lang="es-CO" sz="1200">
                          <a:effectLst/>
                          <a:latin typeface="Arial Narrow" panose="020B0606020202030204" pitchFamily="34" charset="0"/>
                        </a:rPr>
                        <a:t>-59.280.074</a:t>
                      </a:r>
                      <a:endParaRPr lang="es-CO" sz="120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a:effectLst/>
                          <a:latin typeface="Arial Narrow" panose="020B0606020202030204" pitchFamily="34" charset="0"/>
                        </a:rPr>
                        <a:t>0</a:t>
                      </a:r>
                      <a:endParaRPr lang="es-CO" sz="1200">
                        <a:effectLst/>
                        <a:latin typeface="Arial Narrow" panose="020B0606020202030204" pitchFamily="34" charset="0"/>
                        <a:ea typeface="Calibri"/>
                        <a:cs typeface="Times New Roman"/>
                      </a:endParaRPr>
                    </a:p>
                  </a:txBody>
                  <a:tcPr marL="44450" marR="44450" marT="0" marB="0" anchor="ctr"/>
                </a:tc>
              </a:tr>
              <a:tr h="454463">
                <a:tc>
                  <a:txBody>
                    <a:bodyPr/>
                    <a:lstStyle/>
                    <a:p>
                      <a:pPr algn="ctr">
                        <a:spcAft>
                          <a:spcPts val="0"/>
                        </a:spcAft>
                      </a:pPr>
                      <a:r>
                        <a:rPr lang="es-CO" sz="1200" dirty="0">
                          <a:effectLst/>
                          <a:latin typeface="Arial Narrow" panose="020B0606020202030204" pitchFamily="34" charset="0"/>
                        </a:rPr>
                        <a:t>SI-</a:t>
                      </a:r>
                      <a:r>
                        <a:rPr lang="es-CO" sz="1200" dirty="0" err="1">
                          <a:effectLst/>
                          <a:latin typeface="Arial Narrow" panose="020B0606020202030204" pitchFamily="34" charset="0"/>
                        </a:rPr>
                        <a:t>PY2.7</a:t>
                      </a:r>
                      <a:endParaRPr lang="es-CO" sz="1200" dirty="0">
                        <a:effectLst/>
                        <a:latin typeface="Arial Narrow" panose="020B0606020202030204" pitchFamily="34" charset="0"/>
                        <a:ea typeface="Calibri"/>
                        <a:cs typeface="Times New Roman"/>
                      </a:endParaRPr>
                    </a:p>
                  </a:txBody>
                  <a:tcPr marL="44450" marR="44450" marT="0" marB="0" anchor="ctr"/>
                </a:tc>
                <a:tc>
                  <a:txBody>
                    <a:bodyPr/>
                    <a:lstStyle/>
                    <a:p>
                      <a:pPr algn="just">
                        <a:spcAft>
                          <a:spcPts val="0"/>
                        </a:spcAft>
                      </a:pPr>
                      <a:r>
                        <a:rPr lang="es-CO" sz="1200" dirty="0">
                          <a:effectLst/>
                          <a:latin typeface="Arial Narrow" panose="020B0606020202030204" pitchFamily="34" charset="0"/>
                        </a:rPr>
                        <a:t>Apoyo a la consolidación de grupos de Investigación</a:t>
                      </a:r>
                      <a:endParaRPr lang="es-CO" sz="1200" dirty="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a:effectLst/>
                          <a:latin typeface="Arial Narrow" panose="020B0606020202030204" pitchFamily="34" charset="0"/>
                        </a:rPr>
                        <a:t>10.000.000</a:t>
                      </a:r>
                      <a:endParaRPr lang="es-CO" sz="120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a:effectLst/>
                          <a:latin typeface="Arial Narrow" panose="020B0606020202030204" pitchFamily="34" charset="0"/>
                        </a:rPr>
                        <a:t>2.400.000</a:t>
                      </a:r>
                      <a:endParaRPr lang="es-CO" sz="1200">
                        <a:effectLst/>
                        <a:latin typeface="Arial Narrow" panose="020B0606020202030204" pitchFamily="34" charset="0"/>
                        <a:ea typeface="Calibri"/>
                        <a:cs typeface="Times New Roman"/>
                      </a:endParaRPr>
                    </a:p>
                  </a:txBody>
                  <a:tcPr marL="44450" marR="44450" marT="0" marB="0" anchor="ctr"/>
                </a:tc>
                <a:tc>
                  <a:txBody>
                    <a:bodyPr/>
                    <a:lstStyle/>
                    <a:p>
                      <a:pPr>
                        <a:spcAft>
                          <a:spcPts val="0"/>
                        </a:spcAft>
                      </a:pPr>
                      <a:r>
                        <a:rPr lang="es-CO" sz="1200">
                          <a:effectLst/>
                          <a:latin typeface="Arial Narrow" panose="020B0606020202030204" pitchFamily="34" charset="0"/>
                        </a:rPr>
                        <a:t> </a:t>
                      </a:r>
                      <a:endParaRPr lang="es-CO" sz="1200">
                        <a:effectLst/>
                        <a:latin typeface="Arial Narrow" panose="020B0606020202030204" pitchFamily="34" charset="0"/>
                        <a:ea typeface="Calibri"/>
                        <a:cs typeface="Times New Roman"/>
                      </a:endParaRPr>
                    </a:p>
                  </a:txBody>
                  <a:tcPr marL="44450" marR="44450" marT="0" marB="0" anchor="b"/>
                </a:tc>
                <a:tc>
                  <a:txBody>
                    <a:bodyPr/>
                    <a:lstStyle/>
                    <a:p>
                      <a:pPr algn="r">
                        <a:spcAft>
                          <a:spcPts val="0"/>
                        </a:spcAft>
                      </a:pPr>
                      <a:r>
                        <a:rPr lang="es-CO" sz="1200">
                          <a:effectLst/>
                          <a:latin typeface="Arial Narrow" panose="020B0606020202030204" pitchFamily="34" charset="0"/>
                        </a:rPr>
                        <a:t>0</a:t>
                      </a:r>
                      <a:endParaRPr lang="es-CO" sz="120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a:effectLst/>
                          <a:latin typeface="Arial Narrow" panose="020B0606020202030204" pitchFamily="34" charset="0"/>
                        </a:rPr>
                        <a:t>7.600.000</a:t>
                      </a:r>
                      <a:endParaRPr lang="es-CO" sz="1200">
                        <a:effectLst/>
                        <a:latin typeface="Arial Narrow" panose="020B0606020202030204" pitchFamily="34" charset="0"/>
                        <a:ea typeface="Calibri"/>
                        <a:cs typeface="Times New Roman"/>
                      </a:endParaRPr>
                    </a:p>
                  </a:txBody>
                  <a:tcPr marL="44450" marR="44450" marT="0" marB="0" anchor="ctr"/>
                </a:tc>
              </a:tr>
              <a:tr h="681695">
                <a:tc>
                  <a:txBody>
                    <a:bodyPr/>
                    <a:lstStyle/>
                    <a:p>
                      <a:pPr algn="ctr">
                        <a:spcAft>
                          <a:spcPts val="0"/>
                        </a:spcAft>
                      </a:pPr>
                      <a:r>
                        <a:rPr lang="es-CO" sz="1200">
                          <a:effectLst/>
                          <a:latin typeface="Arial Narrow" panose="020B0606020202030204" pitchFamily="34" charset="0"/>
                        </a:rPr>
                        <a:t>SI-PY3.2</a:t>
                      </a:r>
                      <a:endParaRPr lang="es-CO" sz="1200">
                        <a:effectLst/>
                        <a:latin typeface="Arial Narrow" panose="020B0606020202030204" pitchFamily="34" charset="0"/>
                        <a:ea typeface="Calibri"/>
                        <a:cs typeface="Times New Roman"/>
                      </a:endParaRPr>
                    </a:p>
                  </a:txBody>
                  <a:tcPr marL="44450" marR="44450" marT="0" marB="0" anchor="ctr"/>
                </a:tc>
                <a:tc>
                  <a:txBody>
                    <a:bodyPr/>
                    <a:lstStyle/>
                    <a:p>
                      <a:pPr algn="just">
                        <a:spcAft>
                          <a:spcPts val="0"/>
                        </a:spcAft>
                      </a:pPr>
                      <a:r>
                        <a:rPr lang="es-CO" sz="1200" dirty="0">
                          <a:effectLst/>
                          <a:latin typeface="Arial Narrow" panose="020B0606020202030204" pitchFamily="34" charset="0"/>
                        </a:rPr>
                        <a:t>Financiación de proyectos ejecutados por semilleros de investigación.</a:t>
                      </a:r>
                      <a:endParaRPr lang="es-CO" sz="1200" dirty="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a:effectLst/>
                          <a:latin typeface="Arial Narrow" panose="020B0606020202030204" pitchFamily="34" charset="0"/>
                        </a:rPr>
                        <a:t>5.000.000</a:t>
                      </a:r>
                      <a:endParaRPr lang="es-CO" sz="120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dirty="0">
                          <a:effectLst/>
                          <a:latin typeface="Arial Narrow" panose="020B0606020202030204" pitchFamily="34" charset="0"/>
                        </a:rPr>
                        <a:t>2.800.000</a:t>
                      </a:r>
                      <a:endParaRPr lang="es-CO" sz="1200" dirty="0">
                        <a:effectLst/>
                        <a:latin typeface="Arial Narrow" panose="020B0606020202030204" pitchFamily="34" charset="0"/>
                        <a:ea typeface="Calibri"/>
                        <a:cs typeface="Times New Roman"/>
                      </a:endParaRPr>
                    </a:p>
                  </a:txBody>
                  <a:tcPr marL="44450" marR="44450" marT="0" marB="0" anchor="ctr"/>
                </a:tc>
                <a:tc>
                  <a:txBody>
                    <a:bodyPr/>
                    <a:lstStyle/>
                    <a:p>
                      <a:pPr>
                        <a:spcAft>
                          <a:spcPts val="0"/>
                        </a:spcAft>
                      </a:pPr>
                      <a:r>
                        <a:rPr lang="es-CO" sz="1200">
                          <a:effectLst/>
                          <a:latin typeface="Arial Narrow" panose="020B0606020202030204" pitchFamily="34" charset="0"/>
                        </a:rPr>
                        <a:t> </a:t>
                      </a:r>
                      <a:endParaRPr lang="es-CO" sz="1200">
                        <a:effectLst/>
                        <a:latin typeface="Arial Narrow" panose="020B0606020202030204" pitchFamily="34" charset="0"/>
                        <a:ea typeface="Calibri"/>
                        <a:cs typeface="Times New Roman"/>
                      </a:endParaRPr>
                    </a:p>
                  </a:txBody>
                  <a:tcPr marL="44450" marR="44450" marT="0" marB="0" anchor="b"/>
                </a:tc>
                <a:tc>
                  <a:txBody>
                    <a:bodyPr/>
                    <a:lstStyle/>
                    <a:p>
                      <a:pPr algn="r">
                        <a:spcAft>
                          <a:spcPts val="0"/>
                        </a:spcAft>
                      </a:pPr>
                      <a:r>
                        <a:rPr lang="es-CO" sz="1200">
                          <a:effectLst/>
                          <a:latin typeface="Arial Narrow" panose="020B0606020202030204" pitchFamily="34" charset="0"/>
                        </a:rPr>
                        <a:t>6.000.000</a:t>
                      </a:r>
                      <a:endParaRPr lang="es-CO" sz="120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a:effectLst/>
                          <a:latin typeface="Arial Narrow" panose="020B0606020202030204" pitchFamily="34" charset="0"/>
                        </a:rPr>
                        <a:t>8.200.000</a:t>
                      </a:r>
                      <a:endParaRPr lang="es-CO" sz="1200">
                        <a:effectLst/>
                        <a:latin typeface="Arial Narrow" panose="020B0606020202030204" pitchFamily="34" charset="0"/>
                        <a:ea typeface="Calibri"/>
                        <a:cs typeface="Times New Roman"/>
                      </a:endParaRPr>
                    </a:p>
                  </a:txBody>
                  <a:tcPr marL="44450" marR="44450" marT="0" marB="0" anchor="ctr"/>
                </a:tc>
              </a:tr>
              <a:tr h="267332">
                <a:tc gridSpan="2">
                  <a:txBody>
                    <a:bodyPr/>
                    <a:lstStyle/>
                    <a:p>
                      <a:pPr algn="ctr">
                        <a:spcAft>
                          <a:spcPts val="0"/>
                        </a:spcAft>
                      </a:pPr>
                      <a:r>
                        <a:rPr lang="es-CO" sz="1200" b="1" dirty="0">
                          <a:effectLst/>
                          <a:latin typeface="Arial Narrow" panose="020B0606020202030204" pitchFamily="34" charset="0"/>
                        </a:rPr>
                        <a:t>SUBSISTEMA DE INVESTIGACIÓN</a:t>
                      </a:r>
                      <a:endParaRPr lang="es-CO" sz="1200" b="1" dirty="0">
                        <a:effectLst/>
                        <a:latin typeface="Arial Narrow" panose="020B0606020202030204" pitchFamily="34" charset="0"/>
                        <a:ea typeface="Calibri"/>
                        <a:cs typeface="Times New Roman"/>
                      </a:endParaRPr>
                    </a:p>
                  </a:txBody>
                  <a:tcPr marL="44450" marR="44450" marT="0" marB="0" anchor="ctr"/>
                </a:tc>
                <a:tc hMerge="1">
                  <a:txBody>
                    <a:bodyPr/>
                    <a:lstStyle/>
                    <a:p>
                      <a:endParaRPr lang="es-CO"/>
                    </a:p>
                  </a:txBody>
                  <a:tcPr/>
                </a:tc>
                <a:tc>
                  <a:txBody>
                    <a:bodyPr/>
                    <a:lstStyle/>
                    <a:p>
                      <a:pPr algn="r">
                        <a:spcAft>
                          <a:spcPts val="0"/>
                        </a:spcAft>
                      </a:pPr>
                      <a:r>
                        <a:rPr lang="es-CO" sz="1200" b="1" dirty="0">
                          <a:effectLst/>
                          <a:latin typeface="Arial Narrow" panose="020B0606020202030204" pitchFamily="34" charset="0"/>
                        </a:rPr>
                        <a:t>74.280.074</a:t>
                      </a:r>
                      <a:endParaRPr lang="es-CO" sz="1200" b="1" dirty="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b="1" dirty="0">
                          <a:effectLst/>
                          <a:latin typeface="Arial Narrow" panose="020B0606020202030204" pitchFamily="34" charset="0"/>
                        </a:rPr>
                        <a:t>5.200.000</a:t>
                      </a:r>
                      <a:endParaRPr lang="es-CO" sz="1200" b="1" dirty="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b="1" dirty="0">
                          <a:effectLst/>
                          <a:latin typeface="Arial Narrow" panose="020B0606020202030204" pitchFamily="34" charset="0"/>
                        </a:rPr>
                        <a:t>7,00</a:t>
                      </a:r>
                      <a:endParaRPr lang="es-CO" sz="1200" b="1" dirty="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b="1" dirty="0">
                          <a:effectLst/>
                          <a:latin typeface="Arial Narrow" panose="020B0606020202030204" pitchFamily="34" charset="0"/>
                        </a:rPr>
                        <a:t>-53.280.074</a:t>
                      </a:r>
                      <a:endParaRPr lang="es-CO" sz="1200" b="1" dirty="0">
                        <a:effectLst/>
                        <a:latin typeface="Arial Narrow" panose="020B0606020202030204" pitchFamily="34" charset="0"/>
                        <a:ea typeface="Calibri"/>
                        <a:cs typeface="Times New Roman"/>
                      </a:endParaRPr>
                    </a:p>
                  </a:txBody>
                  <a:tcPr marL="44450" marR="44450" marT="0" marB="0" anchor="ctr"/>
                </a:tc>
                <a:tc>
                  <a:txBody>
                    <a:bodyPr/>
                    <a:lstStyle/>
                    <a:p>
                      <a:pPr algn="r">
                        <a:spcAft>
                          <a:spcPts val="0"/>
                        </a:spcAft>
                      </a:pPr>
                      <a:r>
                        <a:rPr lang="es-CO" sz="1200" b="1" dirty="0">
                          <a:effectLst/>
                          <a:latin typeface="Arial Narrow" panose="020B0606020202030204" pitchFamily="34" charset="0"/>
                        </a:rPr>
                        <a:t>15.800.000</a:t>
                      </a:r>
                      <a:endParaRPr lang="es-CO" sz="1200" b="1" dirty="0">
                        <a:effectLst/>
                        <a:latin typeface="Arial Narrow" panose="020B0606020202030204" pitchFamily="34" charset="0"/>
                        <a:ea typeface="Calibri"/>
                        <a:cs typeface="Times New Roman"/>
                      </a:endParaRPr>
                    </a:p>
                  </a:txBody>
                  <a:tcPr marL="44450" marR="44450" marT="0" marB="0" anchor="ctr"/>
                </a:tc>
              </a:tr>
            </a:tbl>
          </a:graphicData>
        </a:graphic>
      </p:graphicFrame>
    </p:spTree>
    <p:extLst>
      <p:ext uri="{BB962C8B-B14F-4D97-AF65-F5344CB8AC3E}">
        <p14:creationId xmlns:p14="http://schemas.microsoft.com/office/powerpoint/2010/main" val="35145449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707886"/>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PLAN ACCIÓN  2018 – SUBSISTEMA  DE PROYECCIÓN  SOCIAL Y BIENESTAR UNIVERSITARIO</a:t>
            </a:r>
            <a:endParaRPr lang="es-CO" sz="2000" dirty="0">
              <a:solidFill>
                <a:schemeClr val="bg1"/>
              </a:solidFill>
            </a:endParaRPr>
          </a:p>
        </p:txBody>
      </p:sp>
      <p:pic>
        <p:nvPicPr>
          <p:cNvPr id="7"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3 Tabla"/>
          <p:cNvGraphicFramePr>
            <a:graphicFrameLocks noGrp="1"/>
          </p:cNvGraphicFramePr>
          <p:nvPr>
            <p:extLst>
              <p:ext uri="{D42A27DB-BD31-4B8C-83A1-F6EECF244321}">
                <p14:modId xmlns:p14="http://schemas.microsoft.com/office/powerpoint/2010/main" val="2395929560"/>
              </p:ext>
            </p:extLst>
          </p:nvPr>
        </p:nvGraphicFramePr>
        <p:xfrm>
          <a:off x="696033" y="1449093"/>
          <a:ext cx="9962867" cy="4706047"/>
        </p:xfrm>
        <a:graphic>
          <a:graphicData uri="http://schemas.openxmlformats.org/drawingml/2006/table">
            <a:tbl>
              <a:tblPr firstRow="1" firstCol="1" bandRow="1">
                <a:tableStyleId>{21E4AEA4-8DFA-4A89-87EB-49C32662AFE0}</a:tableStyleId>
              </a:tblPr>
              <a:tblGrid>
                <a:gridCol w="1428973"/>
                <a:gridCol w="2393604"/>
                <a:gridCol w="1274193"/>
                <a:gridCol w="1274193"/>
                <a:gridCol w="990595"/>
                <a:gridCol w="1442953"/>
                <a:gridCol w="1158356"/>
              </a:tblGrid>
              <a:tr h="666310">
                <a:tc>
                  <a:txBody>
                    <a:bodyPr/>
                    <a:lstStyle/>
                    <a:p>
                      <a:pPr algn="ctr">
                        <a:spcAft>
                          <a:spcPts val="0"/>
                        </a:spcAft>
                      </a:pPr>
                      <a:r>
                        <a:rPr lang="es-CO" sz="1200" dirty="0">
                          <a:effectLst/>
                          <a:latin typeface="Arial" panose="020B0604020202020204" pitchFamily="34" charset="0"/>
                          <a:cs typeface="Arial" panose="020B0604020202020204" pitchFamily="34" charset="0"/>
                        </a:rPr>
                        <a:t>SIGLA</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ACTIVIDADES</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TOTAL RECURSOS FACULTAD</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TOTAL EJECUTADO VIGENCIA 2018</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 </a:t>
                      </a:r>
                      <a:r>
                        <a:rPr lang="es-CO" sz="1200" dirty="0" smtClean="0">
                          <a:effectLst/>
                          <a:latin typeface="Arial" panose="020B0604020202020204" pitchFamily="34" charset="0"/>
                          <a:cs typeface="Arial" panose="020B0604020202020204" pitchFamily="34" charset="0"/>
                        </a:rPr>
                        <a:t>EJECUCIÓN</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MODIFICACIONES</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SALDO DISPONIBLE</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r>
              <a:tr h="1421851">
                <a:tc>
                  <a:txBody>
                    <a:bodyPr/>
                    <a:lstStyle/>
                    <a:p>
                      <a:pPr algn="ctr">
                        <a:spcAft>
                          <a:spcPts val="0"/>
                        </a:spcAft>
                      </a:pPr>
                      <a:r>
                        <a:rPr lang="es-CO" sz="1200" dirty="0" err="1">
                          <a:effectLst/>
                          <a:latin typeface="Arial" panose="020B0604020202020204" pitchFamily="34" charset="0"/>
                          <a:cs typeface="Arial" panose="020B0604020202020204" pitchFamily="34" charset="0"/>
                        </a:rPr>
                        <a:t>SP-PY1.1</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just">
                        <a:spcAft>
                          <a:spcPts val="0"/>
                        </a:spcAft>
                      </a:pPr>
                      <a:r>
                        <a:rPr lang="es-CO" sz="1200" dirty="0">
                          <a:effectLst/>
                          <a:latin typeface="Arial" panose="020B0604020202020204" pitchFamily="34" charset="0"/>
                          <a:cs typeface="Arial" panose="020B0604020202020204" pitchFamily="34" charset="0"/>
                        </a:rPr>
                        <a:t>Apoyo a la visibilidad nacional e internacional de la Universidad (movilidad académica de docentes, estudiantes y personal administrativo y expertos invitados, internacionalización de la proyección social.</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10.000.000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5.016.000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4.984.000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473950">
                <a:tc>
                  <a:txBody>
                    <a:bodyPr/>
                    <a:lstStyle/>
                    <a:p>
                      <a:pPr algn="ctr">
                        <a:spcAft>
                          <a:spcPts val="0"/>
                        </a:spcAft>
                      </a:pPr>
                      <a:r>
                        <a:rPr lang="es-CO" sz="1200">
                          <a:effectLst/>
                          <a:latin typeface="Arial" panose="020B0604020202020204" pitchFamily="34" charset="0"/>
                          <a:cs typeface="Arial" panose="020B0604020202020204" pitchFamily="34" charset="0"/>
                        </a:rPr>
                        <a:t>SP-PY8.4</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just">
                        <a:spcAft>
                          <a:spcPts val="0"/>
                        </a:spcAft>
                      </a:pPr>
                      <a:r>
                        <a:rPr lang="es-CO" sz="1200" dirty="0">
                          <a:effectLst/>
                          <a:latin typeface="Arial" panose="020B0604020202020204" pitchFamily="34" charset="0"/>
                          <a:cs typeface="Arial" panose="020B0604020202020204" pitchFamily="34" charset="0"/>
                        </a:rPr>
                        <a:t>Elaboración de prospectos, revistas e instructivos-publicidad.</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2.000.000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2.000.000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342432">
                <a:tc gridSpan="2">
                  <a:txBody>
                    <a:bodyPr/>
                    <a:lstStyle/>
                    <a:p>
                      <a:pPr algn="just">
                        <a:spcAft>
                          <a:spcPts val="0"/>
                        </a:spcAft>
                      </a:pPr>
                      <a:r>
                        <a:rPr lang="es-CO" sz="1200" b="1" dirty="0">
                          <a:effectLst/>
                          <a:latin typeface="Arial" panose="020B0604020202020204" pitchFamily="34" charset="0"/>
                          <a:cs typeface="Arial" panose="020B0604020202020204" pitchFamily="34" charset="0"/>
                        </a:rPr>
                        <a:t>SUBSISTEMA DE PROYECCION SOCIAL</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hMerge="1">
                  <a:txBody>
                    <a:bodyPr/>
                    <a:lstStyle/>
                    <a:p>
                      <a:endParaRPr lang="es-CO"/>
                    </a:p>
                  </a:txBody>
                  <a:tcPr/>
                </a:tc>
                <a:tc>
                  <a:txBody>
                    <a:bodyPr/>
                    <a:lstStyle/>
                    <a:p>
                      <a:pPr algn="r">
                        <a:spcAft>
                          <a:spcPts val="0"/>
                        </a:spcAft>
                      </a:pPr>
                      <a:r>
                        <a:rPr lang="es-CO" sz="1200" b="1" dirty="0">
                          <a:effectLst/>
                          <a:latin typeface="Arial" panose="020B0604020202020204" pitchFamily="34" charset="0"/>
                          <a:cs typeface="Arial" panose="020B0604020202020204" pitchFamily="34" charset="0"/>
                        </a:rPr>
                        <a:t>12.000.000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5.016.000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41,80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6.984.000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r>
              <a:tr h="315967">
                <a:tc>
                  <a:txBody>
                    <a:bodyPr/>
                    <a:lstStyle/>
                    <a:p>
                      <a:pPr algn="ctr">
                        <a:spcAft>
                          <a:spcPts val="0"/>
                        </a:spcAft>
                      </a:pPr>
                      <a:r>
                        <a:rPr lang="es-CO" sz="1200">
                          <a:effectLst/>
                          <a:latin typeface="Arial" panose="020B0604020202020204" pitchFamily="34" charset="0"/>
                          <a:cs typeface="Arial" panose="020B0604020202020204" pitchFamily="34" charset="0"/>
                        </a:rPr>
                        <a:t>SB-PY2.1</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just">
                        <a:spcAft>
                          <a:spcPts val="0"/>
                        </a:spcAft>
                      </a:pPr>
                      <a:r>
                        <a:rPr lang="es-CO" sz="1200" dirty="0">
                          <a:effectLst/>
                          <a:latin typeface="Arial" panose="020B0604020202020204" pitchFamily="34" charset="0"/>
                          <a:cs typeface="Arial" panose="020B0604020202020204" pitchFamily="34" charset="0"/>
                        </a:rPr>
                        <a:t>Actividades deportivas de todas las Sedes</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dirty="0">
                          <a:effectLst/>
                          <a:latin typeface="Arial" panose="020B0604020202020204" pitchFamily="34" charset="0"/>
                          <a:cs typeface="Arial" panose="020B0604020202020204" pitchFamily="34" charset="0"/>
                        </a:rPr>
                        <a:t> </a:t>
                      </a:r>
                      <a:endParaRPr lang="es-CO" sz="1200" dirty="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r">
                        <a:spcAft>
                          <a:spcPts val="0"/>
                        </a:spcAft>
                      </a:pPr>
                      <a:r>
                        <a:rPr lang="es-CO" sz="1200" dirty="0">
                          <a:effectLst/>
                          <a:latin typeface="Arial" panose="020B0604020202020204" pitchFamily="34" charset="0"/>
                          <a:cs typeface="Arial" panose="020B0604020202020204" pitchFamily="34" charset="0"/>
                        </a:rPr>
                        <a:t>0</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315967">
                <a:tc>
                  <a:txBody>
                    <a:bodyPr/>
                    <a:lstStyle/>
                    <a:p>
                      <a:pPr algn="ctr">
                        <a:spcAft>
                          <a:spcPts val="0"/>
                        </a:spcAft>
                      </a:pPr>
                      <a:r>
                        <a:rPr lang="es-CO" sz="1200">
                          <a:effectLst/>
                          <a:latin typeface="Arial" panose="020B0604020202020204" pitchFamily="34" charset="0"/>
                          <a:cs typeface="Arial" panose="020B0604020202020204" pitchFamily="34" charset="0"/>
                        </a:rPr>
                        <a:t>SB-PY3.1</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just">
                        <a:spcAft>
                          <a:spcPts val="0"/>
                        </a:spcAft>
                      </a:pPr>
                      <a:r>
                        <a:rPr lang="es-CO" sz="1200" dirty="0">
                          <a:effectLst/>
                          <a:latin typeface="Arial" panose="020B0604020202020204" pitchFamily="34" charset="0"/>
                          <a:cs typeface="Arial" panose="020B0604020202020204" pitchFamily="34" charset="0"/>
                        </a:rPr>
                        <a:t>Actividades Culturales de todas las Sedes.</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5.000.000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5.000.000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743451">
                <a:tc>
                  <a:txBody>
                    <a:bodyPr/>
                    <a:lstStyle/>
                    <a:p>
                      <a:pPr algn="ctr">
                        <a:spcAft>
                          <a:spcPts val="0"/>
                        </a:spcAft>
                      </a:pPr>
                      <a:r>
                        <a:rPr lang="es-CO" sz="1200">
                          <a:effectLst/>
                          <a:latin typeface="Arial" panose="020B0604020202020204" pitchFamily="34" charset="0"/>
                          <a:cs typeface="Arial" panose="020B0604020202020204" pitchFamily="34" charset="0"/>
                        </a:rPr>
                        <a:t>SB-PY4.1</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just">
                        <a:spcAft>
                          <a:spcPts val="0"/>
                        </a:spcAft>
                      </a:pPr>
                      <a:r>
                        <a:rPr lang="es-CO" sz="1200" dirty="0">
                          <a:effectLst/>
                          <a:latin typeface="Arial" panose="020B0604020202020204" pitchFamily="34" charset="0"/>
                          <a:cs typeface="Arial" panose="020B0604020202020204" pitchFamily="34" charset="0"/>
                        </a:rPr>
                        <a:t> Apoyo a actividades de clima organizacional, docentes, estudiantes y administrativos en las Sedes</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10.000.000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5.450.000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dirty="0">
                          <a:effectLst/>
                          <a:latin typeface="Arial" panose="020B0604020202020204" pitchFamily="34" charset="0"/>
                          <a:cs typeface="Arial" panose="020B0604020202020204" pitchFamily="34" charset="0"/>
                        </a:rPr>
                        <a:t> </a:t>
                      </a:r>
                      <a:endParaRPr lang="es-CO" sz="1200" dirty="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4.550.000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326533">
                <a:tc gridSpan="2">
                  <a:txBody>
                    <a:bodyPr/>
                    <a:lstStyle/>
                    <a:p>
                      <a:pPr algn="ctr">
                        <a:spcAft>
                          <a:spcPts val="0"/>
                        </a:spcAft>
                      </a:pPr>
                      <a:r>
                        <a:rPr lang="es-CO" sz="1200" b="1" dirty="0">
                          <a:effectLst/>
                          <a:latin typeface="Arial" panose="020B0604020202020204" pitchFamily="34" charset="0"/>
                          <a:cs typeface="Arial" panose="020B0604020202020204" pitchFamily="34" charset="0"/>
                        </a:rPr>
                        <a:t>SUBSISTEMA DE BIENESTAR UNIVERSITARIO</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hMerge="1">
                  <a:txBody>
                    <a:bodyPr/>
                    <a:lstStyle/>
                    <a:p>
                      <a:endParaRPr lang="es-CO"/>
                    </a:p>
                  </a:txBody>
                  <a:tcPr/>
                </a:tc>
                <a:tc>
                  <a:txBody>
                    <a:bodyPr/>
                    <a:lstStyle/>
                    <a:p>
                      <a:pPr algn="r">
                        <a:spcAft>
                          <a:spcPts val="0"/>
                        </a:spcAft>
                      </a:pPr>
                      <a:r>
                        <a:rPr lang="es-CO" sz="1200" b="1" dirty="0">
                          <a:effectLst/>
                          <a:latin typeface="Arial" panose="020B0604020202020204" pitchFamily="34" charset="0"/>
                          <a:cs typeface="Arial" panose="020B0604020202020204" pitchFamily="34" charset="0"/>
                        </a:rPr>
                        <a:t>16.000.000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5.450.000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34,06</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10.550.000</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r>
            </a:tbl>
          </a:graphicData>
        </a:graphic>
      </p:graphicFrame>
    </p:spTree>
    <p:extLst>
      <p:ext uri="{BB962C8B-B14F-4D97-AF65-F5344CB8AC3E}">
        <p14:creationId xmlns:p14="http://schemas.microsoft.com/office/powerpoint/2010/main" val="28150441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707886"/>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PLAN ACCIÓN  2018 – SUBSISTEMA  DE PROYECCIÓN  SOCIAL Y BIENESTAR UNIVERSITARIO</a:t>
            </a:r>
            <a:endParaRPr lang="es-CO" sz="2000" dirty="0">
              <a:solidFill>
                <a:schemeClr val="bg1"/>
              </a:solidFill>
            </a:endParaRPr>
          </a:p>
        </p:txBody>
      </p:sp>
      <p:pic>
        <p:nvPicPr>
          <p:cNvPr id="7"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2 Tabla"/>
          <p:cNvGraphicFramePr>
            <a:graphicFrameLocks noGrp="1"/>
          </p:cNvGraphicFramePr>
          <p:nvPr>
            <p:extLst>
              <p:ext uri="{D42A27DB-BD31-4B8C-83A1-F6EECF244321}">
                <p14:modId xmlns:p14="http://schemas.microsoft.com/office/powerpoint/2010/main" val="1289436273"/>
              </p:ext>
            </p:extLst>
          </p:nvPr>
        </p:nvGraphicFramePr>
        <p:xfrm>
          <a:off x="1050878" y="1476503"/>
          <a:ext cx="9962865" cy="4241921"/>
        </p:xfrm>
        <a:graphic>
          <a:graphicData uri="http://schemas.openxmlformats.org/drawingml/2006/table">
            <a:tbl>
              <a:tblPr firstRow="1" firstCol="1" bandRow="1">
                <a:tableStyleId>{21E4AEA4-8DFA-4A89-87EB-49C32662AFE0}</a:tableStyleId>
              </a:tblPr>
              <a:tblGrid>
                <a:gridCol w="1428972"/>
                <a:gridCol w="2393604"/>
                <a:gridCol w="1274192"/>
                <a:gridCol w="1274192"/>
                <a:gridCol w="990595"/>
                <a:gridCol w="1442953"/>
                <a:gridCol w="1158357"/>
              </a:tblGrid>
              <a:tr h="575367">
                <a:tc>
                  <a:txBody>
                    <a:bodyPr/>
                    <a:lstStyle/>
                    <a:p>
                      <a:pPr algn="ctr">
                        <a:spcAft>
                          <a:spcPts val="0"/>
                        </a:spcAft>
                      </a:pPr>
                      <a:r>
                        <a:rPr lang="es-CO" sz="1200" dirty="0">
                          <a:effectLst/>
                          <a:latin typeface="Arial" panose="020B0604020202020204" pitchFamily="34" charset="0"/>
                          <a:cs typeface="Arial" panose="020B0604020202020204" pitchFamily="34" charset="0"/>
                        </a:rPr>
                        <a:t>SIGLA</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ACTIVIDADES</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TOTAL RECURSOS FACULTAD</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TOTAL EJECUTADO VIGENCIA 2018</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 </a:t>
                      </a:r>
                      <a:r>
                        <a:rPr lang="es-CO" sz="1200" dirty="0" smtClean="0">
                          <a:effectLst/>
                          <a:latin typeface="Arial" panose="020B0604020202020204" pitchFamily="34" charset="0"/>
                          <a:cs typeface="Arial" panose="020B0604020202020204" pitchFamily="34" charset="0"/>
                        </a:rPr>
                        <a:t>EJECUCIÓN</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MODIFICACIONES</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c>
                  <a:txBody>
                    <a:bodyPr/>
                    <a:lstStyle/>
                    <a:p>
                      <a:pPr algn="ctr">
                        <a:spcAft>
                          <a:spcPts val="0"/>
                        </a:spcAft>
                      </a:pPr>
                      <a:r>
                        <a:rPr lang="es-CO" sz="1200" dirty="0">
                          <a:effectLst/>
                          <a:latin typeface="Arial" panose="020B0604020202020204" pitchFamily="34" charset="0"/>
                          <a:cs typeface="Arial" panose="020B0604020202020204" pitchFamily="34" charset="0"/>
                        </a:rPr>
                        <a:t>SALDO DISPONIBLE</a:t>
                      </a:r>
                      <a:endParaRPr lang="es-CO" sz="1200" dirty="0">
                        <a:effectLst/>
                        <a:latin typeface="Arial" panose="020B0604020202020204" pitchFamily="34" charset="0"/>
                        <a:ea typeface="Calibri"/>
                        <a:cs typeface="Arial" panose="020B0604020202020204" pitchFamily="34" charset="0"/>
                      </a:endParaRPr>
                    </a:p>
                  </a:txBody>
                  <a:tcPr marL="41782" marR="41782" marT="0" marB="0" anchor="ctr"/>
                </a:tc>
              </a:tr>
              <a:tr h="722029">
                <a:tc>
                  <a:txBody>
                    <a:bodyPr/>
                    <a:lstStyle/>
                    <a:p>
                      <a:pPr algn="ctr">
                        <a:spcAft>
                          <a:spcPts val="0"/>
                        </a:spcAft>
                      </a:pPr>
                      <a:r>
                        <a:rPr lang="es-CO" sz="1200" dirty="0" err="1">
                          <a:effectLst/>
                          <a:latin typeface="Arial" panose="020B0604020202020204" pitchFamily="34" charset="0"/>
                          <a:cs typeface="Arial" panose="020B0604020202020204" pitchFamily="34" charset="0"/>
                        </a:rPr>
                        <a:t>SA-PY2a.2</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Adecuaciones, mantenimientos y mejoras en infraestructura de todas las sedes.</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30.000.000</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29.999.186</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814</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767156">
                <a:tc>
                  <a:txBody>
                    <a:bodyPr/>
                    <a:lstStyle/>
                    <a:p>
                      <a:pPr algn="ctr">
                        <a:spcAft>
                          <a:spcPts val="0"/>
                        </a:spcAft>
                      </a:pPr>
                      <a:r>
                        <a:rPr lang="es-CO" sz="1200">
                          <a:effectLst/>
                          <a:latin typeface="Arial" panose="020B0604020202020204" pitchFamily="34" charset="0"/>
                          <a:cs typeface="Arial" panose="020B0604020202020204" pitchFamily="34" charset="0"/>
                        </a:rPr>
                        <a:t>SA-PY2b.1</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Dotación de equipos, accesorios, reactivos e insumos para  laboratorios de todas las Sedes.</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dirty="0">
                          <a:effectLst/>
                          <a:latin typeface="Arial" panose="020B0604020202020204" pitchFamily="34" charset="0"/>
                          <a:cs typeface="Arial" panose="020B0604020202020204" pitchFamily="34" charset="0"/>
                        </a:rPr>
                        <a:t>30.000.000</a:t>
                      </a:r>
                      <a:endParaRPr lang="es-CO" sz="1200"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r">
                        <a:spcAft>
                          <a:spcPts val="0"/>
                        </a:spcAft>
                      </a:pPr>
                      <a:r>
                        <a:rPr lang="es-CO" sz="1200">
                          <a:effectLst/>
                          <a:latin typeface="Arial" panose="020B0604020202020204" pitchFamily="34" charset="0"/>
                          <a:cs typeface="Arial" panose="020B0604020202020204" pitchFamily="34" charset="0"/>
                        </a:rPr>
                        <a:t>10.000.000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40.000.000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575367">
                <a:tc>
                  <a:txBody>
                    <a:bodyPr/>
                    <a:lstStyle/>
                    <a:p>
                      <a:pPr algn="ctr">
                        <a:spcAft>
                          <a:spcPts val="0"/>
                        </a:spcAft>
                      </a:pPr>
                      <a:r>
                        <a:rPr lang="es-CO" sz="1200">
                          <a:effectLst/>
                          <a:latin typeface="Arial" panose="020B0604020202020204" pitchFamily="34" charset="0"/>
                          <a:cs typeface="Arial" panose="020B0604020202020204" pitchFamily="34" charset="0"/>
                        </a:rPr>
                        <a:t>SA-PY2b.2</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Dotación de muebles y equipos de oficinas para todas las sedes.</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12.420.112</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12.398.729</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r">
                        <a:spcAft>
                          <a:spcPts val="0"/>
                        </a:spcAft>
                      </a:pPr>
                      <a:r>
                        <a:rPr lang="es-CO" sz="1200">
                          <a:effectLst/>
                          <a:latin typeface="Arial" panose="020B0604020202020204" pitchFamily="34" charset="0"/>
                          <a:cs typeface="Arial" panose="020B0604020202020204" pitchFamily="34" charset="0"/>
                        </a:rPr>
                        <a:t>10.000.000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10.021.383</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225634">
                <a:tc>
                  <a:txBody>
                    <a:bodyPr/>
                    <a:lstStyle/>
                    <a:p>
                      <a:pPr algn="ctr">
                        <a:spcAft>
                          <a:spcPts val="0"/>
                        </a:spcAft>
                      </a:pPr>
                      <a:r>
                        <a:rPr lang="es-CO" sz="1200">
                          <a:effectLst/>
                          <a:latin typeface="Arial" panose="020B0604020202020204" pitchFamily="34" charset="0"/>
                          <a:cs typeface="Arial" panose="020B0604020202020204" pitchFamily="34" charset="0"/>
                        </a:rPr>
                        <a:t>SA-PY2b.3</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Adquisición bibliografía.</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43.140.037</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43.140.037</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767156">
                <a:tc>
                  <a:txBody>
                    <a:bodyPr/>
                    <a:lstStyle/>
                    <a:p>
                      <a:pPr algn="ctr">
                        <a:spcAft>
                          <a:spcPts val="0"/>
                        </a:spcAft>
                      </a:pPr>
                      <a:r>
                        <a:rPr lang="es-CO" sz="1200">
                          <a:effectLst/>
                          <a:latin typeface="Arial" panose="020B0604020202020204" pitchFamily="34" charset="0"/>
                          <a:cs typeface="Arial" panose="020B0604020202020204" pitchFamily="34" charset="0"/>
                        </a:rPr>
                        <a:t>SA-PY2b.4</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Mantenimiento de Equipos de Laboratorio,  Muebles, accesorios y equipos de Oficina de todas las sedes.</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r">
                        <a:spcAft>
                          <a:spcPts val="0"/>
                        </a:spcAft>
                      </a:pPr>
                      <a:r>
                        <a:rPr lang="es-CO" sz="1200">
                          <a:effectLst/>
                          <a:latin typeface="Arial" panose="020B0604020202020204" pitchFamily="34" charset="0"/>
                          <a:cs typeface="Arial" panose="020B0604020202020204" pitchFamily="34" charset="0"/>
                        </a:rPr>
                        <a:t>20.280.074</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20.280.074</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383578">
                <a:tc>
                  <a:txBody>
                    <a:bodyPr/>
                    <a:lstStyle/>
                    <a:p>
                      <a:pPr algn="ctr">
                        <a:spcAft>
                          <a:spcPts val="0"/>
                        </a:spcAft>
                      </a:pPr>
                      <a:r>
                        <a:rPr lang="es-CO" sz="1200">
                          <a:effectLst/>
                          <a:latin typeface="Arial" panose="020B0604020202020204" pitchFamily="34" charset="0"/>
                          <a:cs typeface="Arial" panose="020B0604020202020204" pitchFamily="34" charset="0"/>
                        </a:rPr>
                        <a:t>SA-PY2b.5</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Dotación de elementos de aseo y cafetería.</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1.000.000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spcAft>
                          <a:spcPts val="0"/>
                        </a:spcAft>
                      </a:pPr>
                      <a:r>
                        <a:rPr lang="es-CO" sz="1200">
                          <a:effectLst/>
                          <a:latin typeface="Arial" panose="020B0604020202020204" pitchFamily="34" charset="0"/>
                          <a:cs typeface="Arial" panose="020B0604020202020204" pitchFamily="34" charset="0"/>
                        </a:rPr>
                        <a:t> </a:t>
                      </a:r>
                      <a:endParaRPr lang="es-CO" sz="1200">
                        <a:effectLst/>
                        <a:latin typeface="Arial" panose="020B0604020202020204" pitchFamily="34" charset="0"/>
                        <a:ea typeface="Calibri"/>
                        <a:cs typeface="Arial" panose="020B0604020202020204" pitchFamily="34" charset="0"/>
                      </a:endParaRPr>
                    </a:p>
                  </a:txBody>
                  <a:tcPr marL="44450" marR="44450" marT="0" marB="0" anchor="b"/>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a:effectLst/>
                          <a:latin typeface="Arial" panose="020B0604020202020204" pitchFamily="34" charset="0"/>
                          <a:cs typeface="Arial" panose="020B0604020202020204" pitchFamily="34" charset="0"/>
                        </a:rPr>
                        <a:t>0</a:t>
                      </a:r>
                      <a:endParaRPr lang="es-CO" sz="1200">
                        <a:effectLst/>
                        <a:latin typeface="Arial" panose="020B0604020202020204" pitchFamily="34" charset="0"/>
                        <a:ea typeface="Calibri"/>
                        <a:cs typeface="Arial" panose="020B0604020202020204" pitchFamily="34" charset="0"/>
                      </a:endParaRPr>
                    </a:p>
                  </a:txBody>
                  <a:tcPr marL="44450" marR="44450" marT="0" marB="0" anchor="ctr"/>
                </a:tc>
              </a:tr>
              <a:tr h="225634">
                <a:tc gridSpan="2">
                  <a:txBody>
                    <a:bodyPr/>
                    <a:lstStyle/>
                    <a:p>
                      <a:pPr algn="ctr">
                        <a:spcAft>
                          <a:spcPts val="0"/>
                        </a:spcAft>
                      </a:pPr>
                      <a:r>
                        <a:rPr lang="es-CO" sz="1200" b="1" dirty="0">
                          <a:effectLst/>
                          <a:latin typeface="Arial" panose="020B0604020202020204" pitchFamily="34" charset="0"/>
                          <a:cs typeface="Arial" panose="020B0604020202020204" pitchFamily="34" charset="0"/>
                        </a:rPr>
                        <a:t>SUBSISTEMA  ADMINISTRATIVO</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hMerge="1">
                  <a:txBody>
                    <a:bodyPr/>
                    <a:lstStyle/>
                    <a:p>
                      <a:endParaRPr lang="es-CO"/>
                    </a:p>
                  </a:txBody>
                  <a:tcPr/>
                </a:tc>
                <a:tc>
                  <a:txBody>
                    <a:bodyPr/>
                    <a:lstStyle/>
                    <a:p>
                      <a:pPr algn="r">
                        <a:spcAft>
                          <a:spcPts val="0"/>
                        </a:spcAft>
                      </a:pPr>
                      <a:r>
                        <a:rPr lang="es-CO" sz="1200" b="1" dirty="0">
                          <a:effectLst/>
                          <a:latin typeface="Arial" panose="020B0604020202020204" pitchFamily="34" charset="0"/>
                          <a:cs typeface="Arial" panose="020B0604020202020204" pitchFamily="34" charset="0"/>
                        </a:rPr>
                        <a:t>116.560.149</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43.397.915</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37,23</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40.280.074</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c>
                  <a:txBody>
                    <a:bodyPr/>
                    <a:lstStyle/>
                    <a:p>
                      <a:pPr algn="r">
                        <a:spcAft>
                          <a:spcPts val="0"/>
                        </a:spcAft>
                      </a:pPr>
                      <a:r>
                        <a:rPr lang="es-CO" sz="1200" b="1" dirty="0">
                          <a:effectLst/>
                          <a:latin typeface="Arial" panose="020B0604020202020204" pitchFamily="34" charset="0"/>
                          <a:cs typeface="Arial" panose="020B0604020202020204" pitchFamily="34" charset="0"/>
                        </a:rPr>
                        <a:t>113.442.308</a:t>
                      </a:r>
                      <a:endParaRPr lang="es-CO" sz="1200" b="1" dirty="0">
                        <a:effectLst/>
                        <a:latin typeface="Arial" panose="020B0604020202020204" pitchFamily="34" charset="0"/>
                        <a:ea typeface="Calibri"/>
                        <a:cs typeface="Arial" panose="020B0604020202020204" pitchFamily="34" charset="0"/>
                      </a:endParaRPr>
                    </a:p>
                  </a:txBody>
                  <a:tcPr marL="44450" marR="44450" marT="0" marB="0" anchor="ctr"/>
                </a:tc>
              </a:tr>
            </a:tbl>
          </a:graphicData>
        </a:graphic>
      </p:graphicFrame>
    </p:spTree>
    <p:extLst>
      <p:ext uri="{BB962C8B-B14F-4D97-AF65-F5344CB8AC3E}">
        <p14:creationId xmlns:p14="http://schemas.microsoft.com/office/powerpoint/2010/main" val="27804473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RESUMEN  PLAN ACCIÓN  2018</a:t>
            </a:r>
            <a:endParaRPr lang="es-CO" sz="2000" dirty="0">
              <a:solidFill>
                <a:schemeClr val="bg1"/>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1151641693"/>
              </p:ext>
            </p:extLst>
          </p:nvPr>
        </p:nvGraphicFramePr>
        <p:xfrm>
          <a:off x="968189" y="2216873"/>
          <a:ext cx="10313892" cy="822960"/>
        </p:xfrm>
        <a:graphic>
          <a:graphicData uri="http://schemas.openxmlformats.org/drawingml/2006/table">
            <a:tbl>
              <a:tblPr firstRow="1" firstCol="1" bandRow="1">
                <a:tableStyleId>{0660B408-B3CF-4A94-85FC-2B1E0A45F4A2}</a:tableStyleId>
              </a:tblPr>
              <a:tblGrid>
                <a:gridCol w="2211456">
                  <a:extLst>
                    <a:ext uri="{9D8B030D-6E8A-4147-A177-3AD203B41FA5}">
                      <a16:colId xmlns="" xmlns:a16="http://schemas.microsoft.com/office/drawing/2014/main" val="997848031"/>
                    </a:ext>
                  </a:extLst>
                </a:gridCol>
                <a:gridCol w="2210416">
                  <a:extLst>
                    <a:ext uri="{9D8B030D-6E8A-4147-A177-3AD203B41FA5}">
                      <a16:colId xmlns="" xmlns:a16="http://schemas.microsoft.com/office/drawing/2014/main" val="913436429"/>
                    </a:ext>
                  </a:extLst>
                </a:gridCol>
                <a:gridCol w="1798693">
                  <a:extLst>
                    <a:ext uri="{9D8B030D-6E8A-4147-A177-3AD203B41FA5}">
                      <a16:colId xmlns="" xmlns:a16="http://schemas.microsoft.com/office/drawing/2014/main" val="2839220928"/>
                    </a:ext>
                  </a:extLst>
                </a:gridCol>
                <a:gridCol w="1738390">
                  <a:extLst>
                    <a:ext uri="{9D8B030D-6E8A-4147-A177-3AD203B41FA5}">
                      <a16:colId xmlns="" xmlns:a16="http://schemas.microsoft.com/office/drawing/2014/main" val="1339041335"/>
                    </a:ext>
                  </a:extLst>
                </a:gridCol>
                <a:gridCol w="2354937">
                  <a:extLst>
                    <a:ext uri="{9D8B030D-6E8A-4147-A177-3AD203B41FA5}">
                      <a16:colId xmlns="" xmlns:a16="http://schemas.microsoft.com/office/drawing/2014/main" val="4144092252"/>
                    </a:ext>
                  </a:extLst>
                </a:gridCol>
              </a:tblGrid>
              <a:tr h="0">
                <a:tc>
                  <a:txBody>
                    <a:bodyPr/>
                    <a:lstStyle/>
                    <a:p>
                      <a:pPr algn="ctr">
                        <a:spcAft>
                          <a:spcPts val="0"/>
                        </a:spcAft>
                      </a:pPr>
                      <a:r>
                        <a:rPr lang="es-ES" sz="1800" dirty="0">
                          <a:effectLst/>
                          <a:latin typeface="Arial" panose="020B0604020202020204" pitchFamily="34" charset="0"/>
                          <a:cs typeface="Arial" panose="020B0604020202020204" pitchFamily="34" charset="0"/>
                        </a:rPr>
                        <a:t>TOTAL PLAN ACCIÓN 2018</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s-ES" sz="1800" dirty="0">
                          <a:effectLst/>
                          <a:latin typeface="Arial" panose="020B0604020202020204" pitchFamily="34" charset="0"/>
                          <a:cs typeface="Arial" panose="020B0604020202020204" pitchFamily="34" charset="0"/>
                        </a:rPr>
                        <a:t>TOTAL EJECUCIÓN 2018</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s-ES" sz="1800">
                          <a:effectLst/>
                          <a:latin typeface="Arial" panose="020B0604020202020204" pitchFamily="34" charset="0"/>
                          <a:cs typeface="Arial" panose="020B0604020202020204" pitchFamily="34" charset="0"/>
                        </a:rPr>
                        <a:t>% EJECUCIÓN 2018</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s-ES" sz="1800">
                          <a:effectLst/>
                          <a:latin typeface="Arial" panose="020B0604020202020204" pitchFamily="34" charset="0"/>
                          <a:cs typeface="Arial" panose="020B0604020202020204" pitchFamily="34" charset="0"/>
                        </a:rPr>
                        <a:t>TOTAL  SIN EJECUTAR</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s-ES" sz="1800">
                          <a:effectLst/>
                          <a:latin typeface="Arial" panose="020B0604020202020204" pitchFamily="34" charset="0"/>
                          <a:cs typeface="Arial" panose="020B0604020202020204" pitchFamily="34" charset="0"/>
                        </a:rPr>
                        <a:t>%  SIN EJECUTAR</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201679939"/>
                  </a:ext>
                </a:extLst>
              </a:tr>
              <a:tr h="0">
                <a:tc>
                  <a:txBody>
                    <a:bodyPr/>
                    <a:lstStyle/>
                    <a:p>
                      <a:pPr algn="ctr">
                        <a:spcAft>
                          <a:spcPts val="0"/>
                        </a:spcAft>
                      </a:pPr>
                      <a:r>
                        <a:rPr lang="es-ES" sz="1800" dirty="0">
                          <a:effectLst/>
                          <a:latin typeface="Arial" panose="020B0604020202020204" pitchFamily="34" charset="0"/>
                          <a:cs typeface="Arial" panose="020B0604020202020204" pitchFamily="34" charset="0"/>
                        </a:rPr>
                        <a:t>258.840.223</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s-ES" sz="1800" dirty="0" smtClean="0">
                          <a:effectLst/>
                          <a:latin typeface="Arial" panose="020B0604020202020204" pitchFamily="34" charset="0"/>
                          <a:cs typeface="Arial" panose="020B0604020202020204" pitchFamily="34" charset="0"/>
                        </a:rPr>
                        <a:t>80.539.915</a:t>
                      </a:r>
                      <a:endParaRPr lang="es-CO" sz="18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s-ES" sz="1800" dirty="0">
                          <a:effectLst/>
                          <a:latin typeface="Arial" panose="020B0604020202020204" pitchFamily="34" charset="0"/>
                          <a:cs typeface="Arial" panose="020B0604020202020204" pitchFamily="34" charset="0"/>
                        </a:rPr>
                        <a:t>31.12</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s-ES" sz="1800" dirty="0">
                          <a:effectLst/>
                          <a:latin typeface="Arial" panose="020B0604020202020204" pitchFamily="34" charset="0"/>
                          <a:cs typeface="Arial" panose="020B0604020202020204" pitchFamily="34" charset="0"/>
                        </a:rPr>
                        <a:t>178.300.308</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spcAft>
                          <a:spcPts val="0"/>
                        </a:spcAft>
                      </a:pPr>
                      <a:r>
                        <a:rPr lang="es-ES" sz="1800" dirty="0">
                          <a:effectLst/>
                          <a:latin typeface="Arial" panose="020B0604020202020204" pitchFamily="34" charset="0"/>
                          <a:cs typeface="Arial" panose="020B0604020202020204" pitchFamily="34" charset="0"/>
                        </a:rPr>
                        <a:t>68.88</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210612814"/>
                  </a:ext>
                </a:extLst>
              </a:tr>
            </a:tbl>
          </a:graphicData>
        </a:graphic>
      </p:graphicFrame>
      <p:sp>
        <p:nvSpPr>
          <p:cNvPr id="4" name="9 CuadroTexto"/>
          <p:cNvSpPr txBox="1"/>
          <p:nvPr/>
        </p:nvSpPr>
        <p:spPr>
          <a:xfrm>
            <a:off x="968189" y="3330289"/>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sp>
        <p:nvSpPr>
          <p:cNvPr id="5" name="Rectángulo 4"/>
          <p:cNvSpPr/>
          <p:nvPr/>
        </p:nvSpPr>
        <p:spPr>
          <a:xfrm>
            <a:off x="968189" y="4058806"/>
            <a:ext cx="10313892" cy="1569660"/>
          </a:xfrm>
          <a:prstGeom prst="rect">
            <a:avLst/>
          </a:prstGeom>
        </p:spPr>
        <p:txBody>
          <a:bodyPr wrap="square">
            <a:spAutoFit/>
          </a:bodyPr>
          <a:lstStyle/>
          <a:p>
            <a:pPr algn="just"/>
            <a:r>
              <a:rPr lang="es-ES" sz="2400" dirty="0">
                <a:latin typeface="Arial" panose="020B0604020202020204" pitchFamily="34" charset="0"/>
                <a:cs typeface="Arial" panose="020B0604020202020204" pitchFamily="34" charset="0"/>
              </a:rPr>
              <a:t>El bajo porcentaje de ejecución del Plan de acción 2018 obedeció a que en el primer semestre entró en vigencia  la Ley de garantía por las elecciones del senado,  presidente y posteriormente  el proceso de elección de Decano de la Facultad. </a:t>
            </a:r>
            <a:endParaRPr lang="es-CO" sz="2400" dirty="0">
              <a:latin typeface="Arial" panose="020B0604020202020204" pitchFamily="34" charset="0"/>
              <a:cs typeface="Arial" panose="020B0604020202020204" pitchFamily="34" charset="0"/>
            </a:endParaRPr>
          </a:p>
        </p:txBody>
      </p:sp>
      <p:pic>
        <p:nvPicPr>
          <p:cNvPr id="7"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685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p:cNvSpPr>
            <a:spLocks noGrp="1"/>
          </p:cNvSpPr>
          <p:nvPr>
            <p:ph idx="1"/>
          </p:nvPr>
        </p:nvSpPr>
        <p:spPr>
          <a:xfrm>
            <a:off x="274320" y="1248698"/>
            <a:ext cx="11917680" cy="5491735"/>
          </a:xfrm>
        </p:spPr>
        <p:txBody>
          <a:bodyPr>
            <a:noAutofit/>
          </a:bodyPr>
          <a:lstStyle/>
          <a:p>
            <a:pPr marL="0" indent="0" algn="ctr">
              <a:spcBef>
                <a:spcPts val="600"/>
              </a:spcBef>
              <a:buNone/>
            </a:pPr>
            <a:r>
              <a:rPr lang="es-ES" sz="2200" b="1" dirty="0" smtClean="0">
                <a:latin typeface="Arial" panose="020B0604020202020204" pitchFamily="34" charset="0"/>
                <a:cs typeface="Arial" panose="020B0604020202020204" pitchFamily="34" charset="0"/>
              </a:rPr>
              <a:t>RUBEN DARIO VALBUENA VILLARREAL</a:t>
            </a:r>
            <a:endParaRPr lang="es-ES" sz="2200" b="1" dirty="0">
              <a:latin typeface="Arial" panose="020B0604020202020204" pitchFamily="34" charset="0"/>
              <a:cs typeface="Arial" panose="020B0604020202020204" pitchFamily="34" charset="0"/>
            </a:endParaRPr>
          </a:p>
          <a:p>
            <a:pPr marL="0" indent="0">
              <a:spcBef>
                <a:spcPts val="600"/>
              </a:spcBef>
              <a:buNone/>
            </a:pPr>
            <a:r>
              <a:rPr lang="es-ES" sz="2200" dirty="0">
                <a:latin typeface="Arial" panose="020B0604020202020204" pitchFamily="34" charset="0"/>
                <a:cs typeface="Arial" panose="020B0604020202020204" pitchFamily="34" charset="0"/>
              </a:rPr>
              <a:t>                                                               </a:t>
            </a:r>
            <a:r>
              <a:rPr lang="es-ES" sz="2200" dirty="0" smtClean="0">
                <a:latin typeface="Arial" panose="020B0604020202020204" pitchFamily="34" charset="0"/>
                <a:cs typeface="Arial" panose="020B0604020202020204" pitchFamily="34" charset="0"/>
              </a:rPr>
              <a:t>      Decano</a:t>
            </a:r>
          </a:p>
          <a:p>
            <a:pPr marL="0" indent="0">
              <a:spcBef>
                <a:spcPts val="0"/>
              </a:spcBef>
              <a:buNone/>
            </a:pPr>
            <a:endParaRPr lang="es-ES" sz="1600" dirty="0" smtClean="0">
              <a:latin typeface="Arial" panose="020B0604020202020204" pitchFamily="34" charset="0"/>
              <a:cs typeface="Arial" panose="020B0604020202020204" pitchFamily="34" charset="0"/>
            </a:endParaRPr>
          </a:p>
          <a:p>
            <a:pPr marL="0" indent="0">
              <a:spcBef>
                <a:spcPts val="0"/>
              </a:spcBef>
              <a:buNone/>
            </a:pPr>
            <a:r>
              <a:rPr lang="es-ES" sz="1550" b="1" dirty="0" smtClean="0">
                <a:latin typeface="Arial" panose="020B0604020202020204" pitchFamily="34" charset="0"/>
                <a:cs typeface="Arial" panose="020B0604020202020204" pitchFamily="34" charset="0"/>
              </a:rPr>
              <a:t>JASMIDT </a:t>
            </a:r>
            <a:r>
              <a:rPr lang="es-ES" sz="1550" b="1" dirty="0">
                <a:latin typeface="Arial" panose="020B0604020202020204" pitchFamily="34" charset="0"/>
                <a:cs typeface="Arial" panose="020B0604020202020204" pitchFamily="34" charset="0"/>
              </a:rPr>
              <a:t>VERA CUENCA                                  </a:t>
            </a:r>
            <a:r>
              <a:rPr lang="es-ES" sz="1550" b="1" dirty="0" smtClean="0">
                <a:latin typeface="Arial" panose="020B0604020202020204" pitchFamily="34" charset="0"/>
                <a:cs typeface="Arial" panose="020B0604020202020204" pitchFamily="34" charset="0"/>
              </a:rPr>
              <a:t>                                         JOSE </a:t>
            </a:r>
            <a:r>
              <a:rPr lang="es-ES" sz="1550" b="1" dirty="0">
                <a:latin typeface="Arial" panose="020B0604020202020204" pitchFamily="34" charset="0"/>
                <a:cs typeface="Arial" panose="020B0604020202020204" pitchFamily="34" charset="0"/>
              </a:rPr>
              <a:t>MIGUEL CRISTANCHO FIERRO</a:t>
            </a:r>
            <a:endParaRPr lang="es-CO" sz="1550" b="1" dirty="0">
              <a:latin typeface="Arial" panose="020B0604020202020204" pitchFamily="34" charset="0"/>
              <a:cs typeface="Arial" panose="020B0604020202020204" pitchFamily="34" charset="0"/>
            </a:endParaRPr>
          </a:p>
          <a:p>
            <a:pPr marL="0" indent="0">
              <a:spcBef>
                <a:spcPts val="0"/>
              </a:spcBef>
              <a:buNone/>
            </a:pPr>
            <a:r>
              <a:rPr lang="es-ES" sz="1550" dirty="0">
                <a:latin typeface="Arial" panose="020B0604020202020204" pitchFamily="34" charset="0"/>
                <a:cs typeface="Arial" panose="020B0604020202020204" pitchFamily="34" charset="0"/>
              </a:rPr>
              <a:t>Jefe Departamento Matemática y Estadística        </a:t>
            </a:r>
            <a:r>
              <a:rPr lang="es-ES" sz="1550" dirty="0" smtClean="0">
                <a:latin typeface="Arial" panose="020B0604020202020204" pitchFamily="34" charset="0"/>
                <a:cs typeface="Arial" panose="020B0604020202020204" pitchFamily="34" charset="0"/>
              </a:rPr>
              <a:t>                                      Jefe </a:t>
            </a:r>
            <a:r>
              <a:rPr lang="es-ES" sz="1550" dirty="0">
                <a:latin typeface="Arial" panose="020B0604020202020204" pitchFamily="34" charset="0"/>
                <a:cs typeface="Arial" panose="020B0604020202020204" pitchFamily="34" charset="0"/>
              </a:rPr>
              <a:t>Departamento Ciencias </a:t>
            </a:r>
            <a:r>
              <a:rPr lang="es-ES" sz="1550" dirty="0" smtClean="0">
                <a:latin typeface="Arial" panose="020B0604020202020204" pitchFamily="34" charset="0"/>
                <a:cs typeface="Arial" panose="020B0604020202020204" pitchFamily="34" charset="0"/>
              </a:rPr>
              <a:t>Naturales</a:t>
            </a:r>
          </a:p>
          <a:p>
            <a:pPr marL="0" indent="0">
              <a:spcBef>
                <a:spcPts val="0"/>
              </a:spcBef>
              <a:buNone/>
            </a:pPr>
            <a:r>
              <a:rPr lang="es-ES" sz="1550" dirty="0" smtClean="0">
                <a:latin typeface="Arial" panose="020B0604020202020204" pitchFamily="34" charset="0"/>
                <a:cs typeface="Arial" panose="020B0604020202020204" pitchFamily="34" charset="0"/>
              </a:rPr>
              <a:t>Jefe Programa Matemática Aplicada</a:t>
            </a:r>
          </a:p>
          <a:p>
            <a:pPr marL="0" indent="0">
              <a:spcBef>
                <a:spcPts val="0"/>
              </a:spcBef>
              <a:buNone/>
            </a:pPr>
            <a:r>
              <a:rPr lang="es-ES" sz="1550" dirty="0" smtClean="0">
                <a:latin typeface="Arial" panose="020B0604020202020204" pitchFamily="34" charset="0"/>
                <a:cs typeface="Arial" panose="020B0604020202020204" pitchFamily="34" charset="0"/>
              </a:rPr>
              <a:t>                                                          </a:t>
            </a:r>
            <a:endParaRPr lang="es-CO" sz="1550" dirty="0">
              <a:latin typeface="Arial" panose="020B0604020202020204" pitchFamily="34" charset="0"/>
              <a:cs typeface="Arial" panose="020B0604020202020204" pitchFamily="34" charset="0"/>
            </a:endParaRPr>
          </a:p>
          <a:p>
            <a:pPr marL="0" indent="0">
              <a:spcBef>
                <a:spcPts val="0"/>
              </a:spcBef>
              <a:buNone/>
            </a:pPr>
            <a:r>
              <a:rPr lang="es-ES" sz="1550" b="1" dirty="0" smtClean="0">
                <a:latin typeface="Arial" panose="020B0604020202020204" pitchFamily="34" charset="0"/>
                <a:cs typeface="Arial" panose="020B0604020202020204" pitchFamily="34" charset="0"/>
              </a:rPr>
              <a:t>ANA </a:t>
            </a:r>
            <a:r>
              <a:rPr lang="es-ES" sz="1550" b="1" dirty="0">
                <a:latin typeface="Arial" panose="020B0604020202020204" pitchFamily="34" charset="0"/>
                <a:cs typeface="Arial" panose="020B0604020202020204" pitchFamily="34" charset="0"/>
              </a:rPr>
              <a:t>LILIA BERNAL ESTEBAN </a:t>
            </a:r>
            <a:r>
              <a:rPr lang="es-ES" sz="1550" b="1" dirty="0" smtClean="0">
                <a:latin typeface="Arial" panose="020B0604020202020204" pitchFamily="34" charset="0"/>
                <a:cs typeface="Arial" panose="020B0604020202020204" pitchFamily="34" charset="0"/>
              </a:rPr>
              <a:t>                                                                  MAURICIO CARRILLO AVILA </a:t>
            </a:r>
            <a:endParaRPr lang="es-CO" sz="1550" b="1" dirty="0">
              <a:latin typeface="Arial" panose="020B0604020202020204" pitchFamily="34" charset="0"/>
              <a:cs typeface="Arial" panose="020B0604020202020204" pitchFamily="34" charset="0"/>
            </a:endParaRPr>
          </a:p>
          <a:p>
            <a:pPr marL="0" indent="0">
              <a:spcBef>
                <a:spcPts val="0"/>
              </a:spcBef>
              <a:buNone/>
            </a:pPr>
            <a:r>
              <a:rPr lang="es-ES" sz="1550" dirty="0" smtClean="0">
                <a:latin typeface="Arial" panose="020B0604020202020204" pitchFamily="34" charset="0"/>
                <a:cs typeface="Arial" panose="020B0604020202020204" pitchFamily="34" charset="0"/>
              </a:rPr>
              <a:t>Jefe </a:t>
            </a:r>
            <a:r>
              <a:rPr lang="es-ES" sz="1550" dirty="0">
                <a:latin typeface="Arial" panose="020B0604020202020204" pitchFamily="34" charset="0"/>
                <a:cs typeface="Arial" panose="020B0604020202020204" pitchFamily="34" charset="0"/>
              </a:rPr>
              <a:t>Programa Física </a:t>
            </a:r>
            <a:r>
              <a:rPr lang="es-ES" sz="1550" dirty="0" smtClean="0">
                <a:latin typeface="Arial" panose="020B0604020202020204" pitchFamily="34" charset="0"/>
                <a:cs typeface="Arial" panose="020B0604020202020204" pitchFamily="34" charset="0"/>
              </a:rPr>
              <a:t>                                                                                   Jefe del Programa Biología Aplicada</a:t>
            </a:r>
          </a:p>
          <a:p>
            <a:pPr marL="0" indent="0">
              <a:spcBef>
                <a:spcPts val="0"/>
              </a:spcBef>
              <a:buNone/>
            </a:pPr>
            <a:endParaRPr lang="es-ES" sz="1550" dirty="0">
              <a:latin typeface="Arial" panose="020B0604020202020204" pitchFamily="34" charset="0"/>
              <a:cs typeface="Arial" panose="020B0604020202020204" pitchFamily="34" charset="0"/>
            </a:endParaRPr>
          </a:p>
          <a:p>
            <a:pPr marL="0" indent="0">
              <a:spcBef>
                <a:spcPts val="0"/>
              </a:spcBef>
              <a:buNone/>
            </a:pPr>
            <a:r>
              <a:rPr lang="es-CO" sz="1550" b="1" dirty="0" smtClean="0">
                <a:latin typeface="Arial" panose="020B0604020202020204" pitchFamily="34" charset="0"/>
                <a:cs typeface="Arial" panose="020B0604020202020204" pitchFamily="34" charset="0"/>
              </a:rPr>
              <a:t>ANGELA GORETTY GARCIA GOMEZ                                                       JAIME POLANIA PERDOMO</a:t>
            </a:r>
            <a:endParaRPr lang="es-CO" sz="1550" b="1" dirty="0">
              <a:latin typeface="Arial" panose="020B0604020202020204" pitchFamily="34" charset="0"/>
              <a:cs typeface="Arial" panose="020B0604020202020204" pitchFamily="34" charset="0"/>
            </a:endParaRPr>
          </a:p>
          <a:p>
            <a:pPr marL="0" indent="0">
              <a:spcBef>
                <a:spcPts val="0"/>
              </a:spcBef>
              <a:buNone/>
            </a:pPr>
            <a:r>
              <a:rPr lang="es-ES" sz="1550" dirty="0" smtClean="0">
                <a:latin typeface="Arial" panose="020B0604020202020204" pitchFamily="34" charset="0"/>
                <a:cs typeface="Arial" panose="020B0604020202020204" pitchFamily="34" charset="0"/>
              </a:rPr>
              <a:t>Coordinadora </a:t>
            </a:r>
            <a:r>
              <a:rPr lang="es-ES" sz="1550" dirty="0">
                <a:latin typeface="Arial" panose="020B0604020202020204" pitchFamily="34" charset="0"/>
                <a:cs typeface="Arial" panose="020B0604020202020204" pitchFamily="34" charset="0"/>
              </a:rPr>
              <a:t>de Proyección </a:t>
            </a:r>
            <a:r>
              <a:rPr lang="es-ES" sz="1550" dirty="0" smtClean="0">
                <a:latin typeface="Arial" panose="020B0604020202020204" pitchFamily="34" charset="0"/>
                <a:cs typeface="Arial" panose="020B0604020202020204" pitchFamily="34" charset="0"/>
              </a:rPr>
              <a:t>Social                                                             Coordinador Especialización en Estadística</a:t>
            </a:r>
          </a:p>
          <a:p>
            <a:pPr marL="0" indent="0">
              <a:spcBef>
                <a:spcPts val="0"/>
              </a:spcBef>
              <a:buNone/>
            </a:pPr>
            <a:r>
              <a:rPr lang="es-ES" sz="1550" dirty="0" smtClean="0">
                <a:latin typeface="Arial" panose="020B0604020202020204" pitchFamily="34" charset="0"/>
                <a:cs typeface="Arial" panose="020B0604020202020204" pitchFamily="34" charset="0"/>
              </a:rPr>
              <a:t>Coordinadora Internacionalización </a:t>
            </a:r>
          </a:p>
          <a:p>
            <a:pPr marL="0" indent="0">
              <a:spcBef>
                <a:spcPts val="0"/>
              </a:spcBef>
              <a:buNone/>
            </a:pPr>
            <a:endParaRPr lang="es-ES" sz="1550" dirty="0" smtClean="0">
              <a:latin typeface="Arial" panose="020B0604020202020204" pitchFamily="34" charset="0"/>
              <a:cs typeface="Arial" panose="020B0604020202020204" pitchFamily="34" charset="0"/>
            </a:endParaRPr>
          </a:p>
          <a:p>
            <a:pPr marL="0" indent="0">
              <a:spcBef>
                <a:spcPts val="0"/>
              </a:spcBef>
              <a:buNone/>
            </a:pPr>
            <a:r>
              <a:rPr lang="es-ES" sz="1550" b="1" dirty="0" smtClean="0">
                <a:latin typeface="Arial" panose="020B0604020202020204" pitchFamily="34" charset="0"/>
                <a:cs typeface="Arial" panose="020B0604020202020204" pitchFamily="34" charset="0"/>
              </a:rPr>
              <a:t>MAURO MONTEALEGRE </a:t>
            </a:r>
            <a:r>
              <a:rPr lang="es-ES" sz="1550" b="1" dirty="0">
                <a:latin typeface="Arial" panose="020B0604020202020204" pitchFamily="34" charset="0"/>
                <a:cs typeface="Arial" panose="020B0604020202020204" pitchFamily="34" charset="0"/>
              </a:rPr>
              <a:t>CARDENAS </a:t>
            </a:r>
            <a:r>
              <a:rPr lang="es-ES" sz="1550" b="1" dirty="0" smtClean="0">
                <a:latin typeface="Arial" panose="020B0604020202020204" pitchFamily="34" charset="0"/>
                <a:cs typeface="Arial" panose="020B0604020202020204" pitchFamily="34" charset="0"/>
              </a:rPr>
              <a:t>                                                    RUBEN </a:t>
            </a:r>
            <a:r>
              <a:rPr lang="es-ES" sz="1550" b="1" dirty="0">
                <a:latin typeface="Arial" panose="020B0604020202020204" pitchFamily="34" charset="0"/>
                <a:cs typeface="Arial" panose="020B0604020202020204" pitchFamily="34" charset="0"/>
              </a:rPr>
              <a:t>DARIO VALBUENA VILLAREAL</a:t>
            </a:r>
            <a:endParaRPr lang="es-ES" sz="1550" b="1" dirty="0" smtClean="0">
              <a:latin typeface="Arial" panose="020B0604020202020204" pitchFamily="34" charset="0"/>
              <a:cs typeface="Arial" panose="020B0604020202020204" pitchFamily="34" charset="0"/>
            </a:endParaRPr>
          </a:p>
          <a:p>
            <a:pPr marL="0" indent="0">
              <a:spcBef>
                <a:spcPts val="0"/>
              </a:spcBef>
              <a:buNone/>
            </a:pPr>
            <a:r>
              <a:rPr lang="es-ES" sz="1550" dirty="0" smtClean="0">
                <a:latin typeface="Arial" panose="020B0604020202020204" pitchFamily="34" charset="0"/>
                <a:cs typeface="Arial" panose="020B0604020202020204" pitchFamily="34" charset="0"/>
              </a:rPr>
              <a:t>Coordinador Maestría en Estudios                                                               Coordinador </a:t>
            </a:r>
            <a:r>
              <a:rPr lang="es-ES" sz="1550" dirty="0">
                <a:latin typeface="Arial" panose="020B0604020202020204" pitchFamily="34" charset="0"/>
                <a:cs typeface="Arial" panose="020B0604020202020204" pitchFamily="34" charset="0"/>
              </a:rPr>
              <a:t>de Investigación</a:t>
            </a:r>
            <a:endParaRPr lang="es-ES" sz="1550" dirty="0" smtClean="0">
              <a:latin typeface="Arial" panose="020B0604020202020204" pitchFamily="34" charset="0"/>
              <a:cs typeface="Arial" panose="020B0604020202020204" pitchFamily="34" charset="0"/>
            </a:endParaRPr>
          </a:p>
          <a:p>
            <a:pPr marL="0" indent="0">
              <a:spcBef>
                <a:spcPts val="0"/>
              </a:spcBef>
              <a:buNone/>
            </a:pPr>
            <a:r>
              <a:rPr lang="es-ES" sz="1550" dirty="0" smtClean="0">
                <a:latin typeface="Arial" panose="020B0604020202020204" pitchFamily="34" charset="0"/>
                <a:cs typeface="Arial" panose="020B0604020202020204" pitchFamily="34" charset="0"/>
              </a:rPr>
              <a:t>Interdisciplinarios de la Complejidad</a:t>
            </a:r>
          </a:p>
          <a:p>
            <a:pPr marL="0" indent="0">
              <a:spcBef>
                <a:spcPts val="0"/>
              </a:spcBef>
              <a:buNone/>
            </a:pPr>
            <a:endParaRPr lang="es-ES" sz="1550" dirty="0">
              <a:latin typeface="Arial" panose="020B0604020202020204" pitchFamily="34" charset="0"/>
              <a:cs typeface="Arial" panose="020B0604020202020204" pitchFamily="34" charset="0"/>
            </a:endParaRPr>
          </a:p>
          <a:p>
            <a:pPr marL="0" indent="0">
              <a:spcBef>
                <a:spcPts val="0"/>
              </a:spcBef>
              <a:buNone/>
            </a:pPr>
            <a:r>
              <a:rPr lang="es-ES" sz="1550" b="1" dirty="0" smtClean="0">
                <a:latin typeface="Arial" panose="020B0604020202020204" pitchFamily="34" charset="0"/>
                <a:cs typeface="Arial" panose="020B0604020202020204" pitchFamily="34" charset="0"/>
              </a:rPr>
              <a:t>CAROLINA NARVAEZ RODRIGUEZ                                                          CARLOS HUMBERTO PARRAGA VARGAS</a:t>
            </a:r>
          </a:p>
          <a:p>
            <a:pPr marL="0" indent="0">
              <a:spcBef>
                <a:spcPts val="0"/>
              </a:spcBef>
              <a:buNone/>
            </a:pPr>
            <a:r>
              <a:rPr lang="es-ES" sz="1550" dirty="0" smtClean="0">
                <a:latin typeface="Arial" panose="020B0604020202020204" pitchFamily="34" charset="0"/>
                <a:cs typeface="Arial" panose="020B0604020202020204" pitchFamily="34" charset="0"/>
              </a:rPr>
              <a:t>Secretaria Académica                                                                                    Secretario Administrativo  </a:t>
            </a:r>
          </a:p>
          <a:p>
            <a:pPr marL="0" indent="0">
              <a:spcBef>
                <a:spcPts val="0"/>
              </a:spcBef>
              <a:buNone/>
            </a:pPr>
            <a:endParaRPr lang="es-ES" sz="1550" dirty="0">
              <a:latin typeface="Arial" panose="020B0604020202020204" pitchFamily="34" charset="0"/>
              <a:cs typeface="Arial" panose="020B0604020202020204" pitchFamily="34" charset="0"/>
            </a:endParaRPr>
          </a:p>
          <a:p>
            <a:pPr marL="0" indent="0">
              <a:spcBef>
                <a:spcPts val="0"/>
              </a:spcBef>
              <a:buNone/>
            </a:pPr>
            <a:endParaRPr lang="es-ES" sz="1550" b="1" dirty="0">
              <a:latin typeface="Arial" panose="020B0604020202020204" pitchFamily="34" charset="0"/>
              <a:cs typeface="Arial" panose="020B0604020202020204" pitchFamily="34" charset="0"/>
            </a:endParaRPr>
          </a:p>
          <a:p>
            <a:pPr marL="0" indent="0" algn="ctr">
              <a:spcBef>
                <a:spcPts val="0"/>
              </a:spcBef>
              <a:buNone/>
            </a:pPr>
            <a:endParaRPr lang="es-CO" sz="1550" dirty="0"/>
          </a:p>
        </p:txBody>
      </p:sp>
      <p:sp>
        <p:nvSpPr>
          <p:cNvPr id="7" name="Rectángulo 3"/>
          <p:cNvSpPr/>
          <p:nvPr/>
        </p:nvSpPr>
        <p:spPr>
          <a:xfrm>
            <a:off x="4833253" y="378691"/>
            <a:ext cx="7084421" cy="400110"/>
          </a:xfrm>
          <a:prstGeom prst="rect">
            <a:avLst/>
          </a:prstGeom>
        </p:spPr>
        <p:txBody>
          <a:bodyPr wrap="square">
            <a:spAutoFit/>
          </a:bodyPr>
          <a:lstStyle/>
          <a:p>
            <a:pPr algn="r"/>
            <a:r>
              <a:rPr lang="es-CO" sz="2000" b="1" dirty="0">
                <a:solidFill>
                  <a:schemeClr val="bg1"/>
                </a:solidFill>
                <a:latin typeface="Arial" panose="020B0604020202020204" pitchFamily="34" charset="0"/>
              </a:rPr>
              <a:t>1. INSTALACION DE LA AUDIENCIA DESCENTRALIZADA </a:t>
            </a:r>
            <a:endParaRPr lang="es-CO" sz="2000" dirty="0">
              <a:solidFill>
                <a:schemeClr val="bg1"/>
              </a:solidFill>
            </a:endParaRPr>
          </a:p>
        </p:txBody>
      </p:sp>
      <p:pic>
        <p:nvPicPr>
          <p:cNvPr id="9"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09668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ángulo 3"/>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EJECUCIÓN PLAN ACCIÓN 2018</a:t>
            </a:r>
            <a:endParaRPr lang="es-CO" sz="2000" dirty="0">
              <a:solidFill>
                <a:schemeClr val="bg1"/>
              </a:solidFill>
            </a:endParaRPr>
          </a:p>
        </p:txBody>
      </p:sp>
      <p:graphicFrame>
        <p:nvGraphicFramePr>
          <p:cNvPr id="2" name="Tabla 1"/>
          <p:cNvGraphicFramePr>
            <a:graphicFrameLocks noGrp="1"/>
          </p:cNvGraphicFramePr>
          <p:nvPr>
            <p:extLst>
              <p:ext uri="{D42A27DB-BD31-4B8C-83A1-F6EECF244321}">
                <p14:modId xmlns:p14="http://schemas.microsoft.com/office/powerpoint/2010/main" val="3679842541"/>
              </p:ext>
            </p:extLst>
          </p:nvPr>
        </p:nvGraphicFramePr>
        <p:xfrm>
          <a:off x="307569" y="1493882"/>
          <a:ext cx="11521440" cy="4067810"/>
        </p:xfrm>
        <a:graphic>
          <a:graphicData uri="http://schemas.openxmlformats.org/drawingml/2006/table">
            <a:tbl>
              <a:tblPr firstRow="1" firstCol="1" bandRow="1">
                <a:tableStyleId>{0660B408-B3CF-4A94-85FC-2B1E0A45F4A2}</a:tableStyleId>
              </a:tblPr>
              <a:tblGrid>
                <a:gridCol w="1975369">
                  <a:extLst>
                    <a:ext uri="{9D8B030D-6E8A-4147-A177-3AD203B41FA5}">
                      <a16:colId xmlns="" xmlns:a16="http://schemas.microsoft.com/office/drawing/2014/main" val="947241799"/>
                    </a:ext>
                  </a:extLst>
                </a:gridCol>
                <a:gridCol w="7242247">
                  <a:extLst>
                    <a:ext uri="{9D8B030D-6E8A-4147-A177-3AD203B41FA5}">
                      <a16:colId xmlns="" xmlns:a16="http://schemas.microsoft.com/office/drawing/2014/main" val="134767926"/>
                    </a:ext>
                  </a:extLst>
                </a:gridCol>
                <a:gridCol w="2303824">
                  <a:extLst>
                    <a:ext uri="{9D8B030D-6E8A-4147-A177-3AD203B41FA5}">
                      <a16:colId xmlns="" xmlns:a16="http://schemas.microsoft.com/office/drawing/2014/main" val="261264706"/>
                    </a:ext>
                  </a:extLst>
                </a:gridCol>
              </a:tblGrid>
              <a:tr h="123190">
                <a:tc>
                  <a:txBody>
                    <a:bodyPr/>
                    <a:lstStyle/>
                    <a:p>
                      <a:pPr algn="ctr">
                        <a:spcAft>
                          <a:spcPts val="0"/>
                        </a:spcAft>
                      </a:pPr>
                      <a:r>
                        <a:rPr lang="es-ES" sz="1600" dirty="0">
                          <a:effectLst/>
                          <a:latin typeface="Arial" panose="020B0604020202020204" pitchFamily="34" charset="0"/>
                          <a:cs typeface="Arial" panose="020B0604020202020204" pitchFamily="34" charset="0"/>
                        </a:rPr>
                        <a:t>SIGLA</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spcAft>
                          <a:spcPts val="0"/>
                        </a:spcAft>
                      </a:pPr>
                      <a:r>
                        <a:rPr lang="es-ES" sz="1600" dirty="0">
                          <a:effectLst/>
                          <a:latin typeface="Arial" panose="020B0604020202020204" pitchFamily="34" charset="0"/>
                          <a:cs typeface="Arial" panose="020B0604020202020204" pitchFamily="34" charset="0"/>
                        </a:rPr>
                        <a:t>ACTIVIDAD</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spcAft>
                          <a:spcPts val="0"/>
                        </a:spcAft>
                      </a:pPr>
                      <a:r>
                        <a:rPr lang="es-ES" sz="1600">
                          <a:effectLst/>
                          <a:latin typeface="Arial" panose="020B0604020202020204" pitchFamily="34" charset="0"/>
                          <a:cs typeface="Arial" panose="020B0604020202020204" pitchFamily="34" charset="0"/>
                        </a:rPr>
                        <a:t>VALOR</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 xmlns:a16="http://schemas.microsoft.com/office/drawing/2014/main" val="2936636355"/>
                  </a:ext>
                </a:extLst>
              </a:tr>
              <a:tr h="297815">
                <a:tc>
                  <a:txBody>
                    <a:bodyPr/>
                    <a:lstStyle/>
                    <a:p>
                      <a:pPr algn="ctr">
                        <a:spcAft>
                          <a:spcPts val="0"/>
                        </a:spcAft>
                      </a:pPr>
                      <a:r>
                        <a:rPr lang="es-ES" sz="1600">
                          <a:effectLst/>
                          <a:latin typeface="Arial" panose="020B0604020202020204" pitchFamily="34" charset="0"/>
                          <a:cs typeface="Arial" panose="020B0604020202020204" pitchFamily="34" charset="0"/>
                        </a:rPr>
                        <a:t>SF-PY2.1</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dirty="0">
                          <a:effectLst/>
                          <a:latin typeface="Arial" panose="020B0604020202020204" pitchFamily="34" charset="0"/>
                          <a:cs typeface="Arial" panose="020B0604020202020204" pitchFamily="34" charset="0"/>
                        </a:rPr>
                        <a:t>Apoyo a la realización de estudios y diseños para la creación de programas de pregrado y postgrados. </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a:effectLst/>
                          <a:latin typeface="Arial" panose="020B0604020202020204" pitchFamily="34" charset="0"/>
                          <a:cs typeface="Arial" panose="020B0604020202020204" pitchFamily="34" charset="0"/>
                        </a:rPr>
                        <a:t>2.476.000</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2175421853"/>
                  </a:ext>
                </a:extLst>
              </a:tr>
              <a:tr h="257175">
                <a:tc>
                  <a:txBody>
                    <a:bodyPr/>
                    <a:lstStyle/>
                    <a:p>
                      <a:pPr algn="ctr">
                        <a:spcAft>
                          <a:spcPts val="0"/>
                        </a:spcAft>
                      </a:pPr>
                      <a:r>
                        <a:rPr lang="es-ES" sz="1600">
                          <a:effectLst/>
                          <a:latin typeface="Arial" panose="020B0604020202020204" pitchFamily="34" charset="0"/>
                          <a:cs typeface="Arial" panose="020B0604020202020204" pitchFamily="34" charset="0"/>
                        </a:rPr>
                        <a:t>SF-PY3.2</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dirty="0">
                          <a:effectLst/>
                          <a:latin typeface="Arial" panose="020B0604020202020204" pitchFamily="34" charset="0"/>
                          <a:cs typeface="Arial" panose="020B0604020202020204" pitchFamily="34" charset="0"/>
                        </a:rPr>
                        <a:t>Capacitación individual docente. </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a:effectLst/>
                          <a:latin typeface="Arial" panose="020B0604020202020204" pitchFamily="34" charset="0"/>
                          <a:cs typeface="Arial" panose="020B0604020202020204" pitchFamily="34" charset="0"/>
                        </a:rPr>
                        <a:t>19.000.000</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2564567239"/>
                  </a:ext>
                </a:extLst>
              </a:tr>
              <a:tr h="259715">
                <a:tc>
                  <a:txBody>
                    <a:bodyPr/>
                    <a:lstStyle/>
                    <a:p>
                      <a:pPr algn="ctr">
                        <a:spcAft>
                          <a:spcPts val="0"/>
                        </a:spcAft>
                      </a:pPr>
                      <a:r>
                        <a:rPr lang="es-ES" sz="1600">
                          <a:effectLst/>
                          <a:latin typeface="Arial" panose="020B0604020202020204" pitchFamily="34" charset="0"/>
                          <a:cs typeface="Arial" panose="020B0604020202020204" pitchFamily="34" charset="0"/>
                        </a:rPr>
                        <a:t>SI-PY2.7</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dirty="0">
                          <a:effectLst/>
                          <a:latin typeface="Arial" panose="020B0604020202020204" pitchFamily="34" charset="0"/>
                          <a:cs typeface="Arial" panose="020B0604020202020204" pitchFamily="34" charset="0"/>
                        </a:rPr>
                        <a:t>Apoyo a la consolidación de grupos de Investigación</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a:effectLst/>
                          <a:latin typeface="Arial" panose="020B0604020202020204" pitchFamily="34" charset="0"/>
                          <a:cs typeface="Arial" panose="020B0604020202020204" pitchFamily="34" charset="0"/>
                        </a:rPr>
                        <a:t>2.400.000</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503031548"/>
                  </a:ext>
                </a:extLst>
              </a:tr>
              <a:tr h="381000">
                <a:tc>
                  <a:txBody>
                    <a:bodyPr/>
                    <a:lstStyle/>
                    <a:p>
                      <a:pPr algn="ctr">
                        <a:spcAft>
                          <a:spcPts val="0"/>
                        </a:spcAft>
                      </a:pPr>
                      <a:r>
                        <a:rPr lang="es-ES" sz="1600">
                          <a:effectLst/>
                          <a:latin typeface="Arial" panose="020B0604020202020204" pitchFamily="34" charset="0"/>
                          <a:cs typeface="Arial" panose="020B0604020202020204" pitchFamily="34" charset="0"/>
                        </a:rPr>
                        <a:t>SI-PY3.2</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dirty="0">
                          <a:effectLst/>
                          <a:latin typeface="Arial" panose="020B0604020202020204" pitchFamily="34" charset="0"/>
                          <a:cs typeface="Arial" panose="020B0604020202020204" pitchFamily="34" charset="0"/>
                        </a:rPr>
                        <a:t>Financiación de proyectos ejecutados por semilleros de investigación.</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a:effectLst/>
                          <a:latin typeface="Arial" panose="020B0604020202020204" pitchFamily="34" charset="0"/>
                          <a:cs typeface="Arial" panose="020B0604020202020204" pitchFamily="34" charset="0"/>
                        </a:rPr>
                        <a:t>2.800.000</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648926014"/>
                  </a:ext>
                </a:extLst>
              </a:tr>
              <a:tr h="386715">
                <a:tc>
                  <a:txBody>
                    <a:bodyPr/>
                    <a:lstStyle/>
                    <a:p>
                      <a:pPr algn="ctr">
                        <a:spcAft>
                          <a:spcPts val="0"/>
                        </a:spcAft>
                      </a:pPr>
                      <a:r>
                        <a:rPr lang="es-ES" sz="1600">
                          <a:effectLst/>
                          <a:latin typeface="Arial" panose="020B0604020202020204" pitchFamily="34" charset="0"/>
                          <a:cs typeface="Arial" panose="020B0604020202020204" pitchFamily="34" charset="0"/>
                        </a:rPr>
                        <a:t>SP-PY1.1</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dirty="0">
                          <a:effectLst/>
                          <a:latin typeface="Arial" panose="020B0604020202020204" pitchFamily="34" charset="0"/>
                          <a:cs typeface="Arial" panose="020B0604020202020204" pitchFamily="34" charset="0"/>
                        </a:rPr>
                        <a:t>Apoyo a la visibilidad nacional e internacional de la Universidad (movilidad académica de docentes, estudiantes y personal administrativo y expertos invitados, internacionalización de la proyección social.</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dirty="0">
                          <a:effectLst/>
                          <a:latin typeface="Arial" panose="020B0604020202020204" pitchFamily="34" charset="0"/>
                          <a:cs typeface="Arial" panose="020B0604020202020204" pitchFamily="34" charset="0"/>
                        </a:rPr>
                        <a:t>5.016.000</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971206879"/>
                  </a:ext>
                </a:extLst>
              </a:tr>
              <a:tr h="381000">
                <a:tc>
                  <a:txBody>
                    <a:bodyPr/>
                    <a:lstStyle/>
                    <a:p>
                      <a:pPr algn="ctr">
                        <a:spcAft>
                          <a:spcPts val="0"/>
                        </a:spcAft>
                      </a:pPr>
                      <a:r>
                        <a:rPr lang="es-ES" sz="1600">
                          <a:effectLst/>
                          <a:latin typeface="Arial" panose="020B0604020202020204" pitchFamily="34" charset="0"/>
                          <a:cs typeface="Arial" panose="020B0604020202020204" pitchFamily="34" charset="0"/>
                        </a:rPr>
                        <a:t>SB-PY4.1</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a:effectLst/>
                          <a:latin typeface="Arial" panose="020B0604020202020204" pitchFamily="34" charset="0"/>
                          <a:cs typeface="Arial" panose="020B0604020202020204" pitchFamily="34" charset="0"/>
                        </a:rPr>
                        <a:t> Apoyo a actividades de clima organizacional, docentes, estudiantes y administrativos en las Sedes</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dirty="0">
                          <a:effectLst/>
                          <a:latin typeface="Arial" panose="020B0604020202020204" pitchFamily="34" charset="0"/>
                          <a:cs typeface="Arial" panose="020B0604020202020204" pitchFamily="34" charset="0"/>
                        </a:rPr>
                        <a:t>5.450.000</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171345702"/>
                  </a:ext>
                </a:extLst>
              </a:tr>
              <a:tr h="381000">
                <a:tc>
                  <a:txBody>
                    <a:bodyPr/>
                    <a:lstStyle/>
                    <a:p>
                      <a:pPr algn="ctr">
                        <a:spcAft>
                          <a:spcPts val="0"/>
                        </a:spcAft>
                      </a:pPr>
                      <a:r>
                        <a:rPr lang="es-ES" sz="1600">
                          <a:effectLst/>
                          <a:latin typeface="Arial" panose="020B0604020202020204" pitchFamily="34" charset="0"/>
                          <a:cs typeface="Arial" panose="020B0604020202020204" pitchFamily="34" charset="0"/>
                        </a:rPr>
                        <a:t>SA-PY2a.2</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a:effectLst/>
                          <a:latin typeface="Arial" panose="020B0604020202020204" pitchFamily="34" charset="0"/>
                          <a:cs typeface="Arial" panose="020B0604020202020204" pitchFamily="34" charset="0"/>
                        </a:rPr>
                        <a:t>Adecuaciones, mantenimientos y mejoras en infraestructura de todas las sedes.</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dirty="0">
                          <a:effectLst/>
                          <a:latin typeface="Arial" panose="020B0604020202020204" pitchFamily="34" charset="0"/>
                          <a:cs typeface="Arial" panose="020B0604020202020204" pitchFamily="34" charset="0"/>
                        </a:rPr>
                        <a:t>29.999.186</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2409353624"/>
                  </a:ext>
                </a:extLst>
              </a:tr>
              <a:tr h="182245">
                <a:tc>
                  <a:txBody>
                    <a:bodyPr/>
                    <a:lstStyle/>
                    <a:p>
                      <a:pPr algn="ctr">
                        <a:spcAft>
                          <a:spcPts val="0"/>
                        </a:spcAft>
                      </a:pPr>
                      <a:r>
                        <a:rPr lang="es-ES" sz="1600">
                          <a:effectLst/>
                          <a:latin typeface="Arial" panose="020B0604020202020204" pitchFamily="34" charset="0"/>
                          <a:cs typeface="Arial" panose="020B0604020202020204" pitchFamily="34" charset="0"/>
                        </a:rPr>
                        <a:t>SA-PY2b.2</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a:effectLst/>
                          <a:latin typeface="Arial" panose="020B0604020202020204" pitchFamily="34" charset="0"/>
                          <a:cs typeface="Arial" panose="020B0604020202020204" pitchFamily="34" charset="0"/>
                        </a:rPr>
                        <a:t> Dotación de muebles y equipos de oficinas para todas las sedes.</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dirty="0">
                          <a:effectLst/>
                          <a:latin typeface="Arial" panose="020B0604020202020204" pitchFamily="34" charset="0"/>
                          <a:cs typeface="Arial" panose="020B0604020202020204" pitchFamily="34" charset="0"/>
                        </a:rPr>
                        <a:t>12.398.729</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2614391217"/>
                  </a:ext>
                </a:extLst>
              </a:tr>
              <a:tr h="190500">
                <a:tc>
                  <a:txBody>
                    <a:bodyPr/>
                    <a:lstStyle/>
                    <a:p>
                      <a:pPr algn="ctr">
                        <a:spcAft>
                          <a:spcPts val="0"/>
                        </a:spcAft>
                      </a:pPr>
                      <a:r>
                        <a:rPr lang="es-ES" sz="1600">
                          <a:effectLst/>
                          <a:latin typeface="Arial" panose="020B0604020202020204" pitchFamily="34" charset="0"/>
                          <a:cs typeface="Arial" panose="020B0604020202020204" pitchFamily="34" charset="0"/>
                        </a:rPr>
                        <a:t>SA-PY2b.5</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spcAft>
                          <a:spcPts val="0"/>
                        </a:spcAft>
                      </a:pPr>
                      <a:r>
                        <a:rPr lang="es-ES" sz="1600">
                          <a:effectLst/>
                          <a:latin typeface="Arial" panose="020B0604020202020204" pitchFamily="34" charset="0"/>
                          <a:cs typeface="Arial" panose="020B0604020202020204" pitchFamily="34" charset="0"/>
                        </a:rPr>
                        <a:t>Dotación de elementos de aseo y cafetería.</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spcAft>
                          <a:spcPts val="0"/>
                        </a:spcAft>
                      </a:pPr>
                      <a:r>
                        <a:rPr lang="es-ES" sz="1600" dirty="0">
                          <a:effectLst/>
                          <a:latin typeface="Arial" panose="020B0604020202020204" pitchFamily="34" charset="0"/>
                          <a:cs typeface="Arial" panose="020B0604020202020204" pitchFamily="34" charset="0"/>
                        </a:rPr>
                        <a:t>1.000.000</a:t>
                      </a:r>
                      <a:endParaRPr lang="es-CO" sz="16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839320443"/>
                  </a:ext>
                </a:extLst>
              </a:tr>
              <a:tr h="190500">
                <a:tc gridSpan="2">
                  <a:txBody>
                    <a:bodyPr/>
                    <a:lstStyle/>
                    <a:p>
                      <a:pPr algn="r">
                        <a:spcAft>
                          <a:spcPts val="0"/>
                        </a:spcAft>
                      </a:pPr>
                      <a:r>
                        <a:rPr lang="es-ES" sz="1600">
                          <a:effectLst/>
                          <a:latin typeface="Arial" panose="020B0604020202020204" pitchFamily="34" charset="0"/>
                          <a:cs typeface="Arial" panose="020B0604020202020204" pitchFamily="34" charset="0"/>
                        </a:rPr>
                        <a:t> TOTAL</a:t>
                      </a:r>
                      <a:endParaRPr lang="es-CO" sz="16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hMerge="1">
                  <a:txBody>
                    <a:bodyPr/>
                    <a:lstStyle/>
                    <a:p>
                      <a:endParaRPr lang="es-CO"/>
                    </a:p>
                  </a:txBody>
                  <a:tcPr/>
                </a:tc>
                <a:tc>
                  <a:txBody>
                    <a:bodyPr/>
                    <a:lstStyle/>
                    <a:p>
                      <a:pPr algn="ctr">
                        <a:spcAft>
                          <a:spcPts val="0"/>
                        </a:spcAft>
                      </a:pPr>
                      <a:r>
                        <a:rPr lang="es-ES" sz="1600" b="1" dirty="0" smtClean="0">
                          <a:effectLst/>
                          <a:latin typeface="Arial" panose="020B0604020202020204" pitchFamily="34" charset="0"/>
                          <a:cs typeface="Arial" panose="020B0604020202020204" pitchFamily="34" charset="0"/>
                        </a:rPr>
                        <a:t>80.539.915</a:t>
                      </a:r>
                      <a:endParaRPr lang="es-CO" sz="16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024663156"/>
                  </a:ext>
                </a:extLst>
              </a:tr>
            </a:tbl>
          </a:graphicData>
        </a:graphic>
      </p:graphicFrame>
      <p:sp>
        <p:nvSpPr>
          <p:cNvPr id="5" name="9 CuadroTexto"/>
          <p:cNvSpPr txBox="1"/>
          <p:nvPr/>
        </p:nvSpPr>
        <p:spPr>
          <a:xfrm>
            <a:off x="220043" y="5989682"/>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spTree>
    <p:extLst>
      <p:ext uri="{BB962C8B-B14F-4D97-AF65-F5344CB8AC3E}">
        <p14:creationId xmlns:p14="http://schemas.microsoft.com/office/powerpoint/2010/main" val="33996243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517063" y="192080"/>
            <a:ext cx="6096000" cy="646331"/>
          </a:xfrm>
          <a:prstGeom prst="rect">
            <a:avLst/>
          </a:prstGeom>
        </p:spPr>
        <p:txBody>
          <a:bodyPr>
            <a:spAutoFit/>
          </a:bodyPr>
          <a:lstStyle/>
          <a:p>
            <a:pPr algn="ctr">
              <a:spcAft>
                <a:spcPts val="0"/>
              </a:spcAft>
            </a:pPr>
            <a:r>
              <a:rPr lang="es-ES" b="1" dirty="0">
                <a:solidFill>
                  <a:schemeClr val="bg1"/>
                </a:solidFill>
                <a:latin typeface="Arial" panose="020B0604020202020204" pitchFamily="34" charset="0"/>
                <a:ea typeface="Calibri" panose="020F0502020204030204" pitchFamily="34" charset="0"/>
                <a:cs typeface="Arial" panose="020B0604020202020204" pitchFamily="34" charset="0"/>
              </a:rPr>
              <a:t>PROPUESTA DE MEJORA AÑO 2019</a:t>
            </a:r>
            <a:endParaRPr lang="es-CO"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algn="ctr">
              <a:spcAft>
                <a:spcPts val="0"/>
              </a:spcAft>
            </a:pPr>
            <a:r>
              <a:rPr lang="es-ES" b="1" dirty="0">
                <a:solidFill>
                  <a:schemeClr val="bg1"/>
                </a:solidFill>
                <a:latin typeface="Arial" panose="020B0604020202020204" pitchFamily="34" charset="0"/>
                <a:ea typeface="Calibri" panose="020F0502020204030204" pitchFamily="34" charset="0"/>
                <a:cs typeface="Arial" panose="020B0604020202020204" pitchFamily="34" charset="0"/>
              </a:rPr>
              <a:t> </a:t>
            </a:r>
            <a:endParaRPr lang="es-CO" dirty="0">
              <a:solidFill>
                <a:schemeClr val="bg1"/>
              </a:solidFill>
              <a:latin typeface="Arial" panose="020B0604020202020204" pitchFamily="34" charset="0"/>
              <a:ea typeface="Calibri" panose="020F0502020204030204" pitchFamily="34" charset="0"/>
              <a:cs typeface="Arial" panose="020B060402020202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2152771935"/>
              </p:ext>
            </p:extLst>
          </p:nvPr>
        </p:nvGraphicFramePr>
        <p:xfrm>
          <a:off x="2307014" y="1830695"/>
          <a:ext cx="7258049" cy="2035409"/>
        </p:xfrm>
        <a:graphic>
          <a:graphicData uri="http://schemas.openxmlformats.org/drawingml/2006/table">
            <a:tbl>
              <a:tblPr firstRow="1" firstCol="1" bandRow="1">
                <a:tableStyleId>{0660B408-B3CF-4A94-85FC-2B1E0A45F4A2}</a:tableStyleId>
              </a:tblPr>
              <a:tblGrid>
                <a:gridCol w="1269229">
                  <a:extLst>
                    <a:ext uri="{9D8B030D-6E8A-4147-A177-3AD203B41FA5}">
                      <a16:colId xmlns="" xmlns:a16="http://schemas.microsoft.com/office/drawing/2014/main" val="962173102"/>
                    </a:ext>
                  </a:extLst>
                </a:gridCol>
                <a:gridCol w="5988820">
                  <a:extLst>
                    <a:ext uri="{9D8B030D-6E8A-4147-A177-3AD203B41FA5}">
                      <a16:colId xmlns="" xmlns:a16="http://schemas.microsoft.com/office/drawing/2014/main" val="4066598810"/>
                    </a:ext>
                  </a:extLst>
                </a:gridCol>
              </a:tblGrid>
              <a:tr h="435209">
                <a:tc>
                  <a:txBody>
                    <a:bodyPr/>
                    <a:lstStyle/>
                    <a:p>
                      <a:pPr algn="ctr">
                        <a:lnSpc>
                          <a:spcPct val="150000"/>
                        </a:lnSpc>
                        <a:spcAft>
                          <a:spcPts val="0"/>
                        </a:spcAft>
                      </a:pPr>
                      <a:r>
                        <a:rPr lang="es-ES" sz="1400" dirty="0">
                          <a:effectLst/>
                          <a:latin typeface="Arial" panose="020B0604020202020204" pitchFamily="34" charset="0"/>
                          <a:cs typeface="Arial" panose="020B0604020202020204" pitchFamily="34" charset="0"/>
                        </a:rPr>
                        <a:t>PROYECTO</a:t>
                      </a:r>
                      <a:endParaRPr lang="es-CO"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400" dirty="0">
                          <a:effectLst/>
                          <a:latin typeface="Arial" panose="020B0604020202020204" pitchFamily="34" charset="0"/>
                          <a:cs typeface="Arial" panose="020B0604020202020204" pitchFamily="34" charset="0"/>
                        </a:rPr>
                        <a:t>Autoevaluación permanente de programas de pregrado y postgrado.</a:t>
                      </a:r>
                      <a:endParaRPr lang="es-CO"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1148146245"/>
                  </a:ext>
                </a:extLst>
              </a:tr>
              <a:tr h="0">
                <a:tc>
                  <a:txBody>
                    <a:bodyPr/>
                    <a:lstStyle/>
                    <a:p>
                      <a:pPr algn="ctr">
                        <a:lnSpc>
                          <a:spcPct val="150000"/>
                        </a:lnSpc>
                        <a:spcAft>
                          <a:spcPts val="0"/>
                        </a:spcAft>
                      </a:pPr>
                      <a:r>
                        <a:rPr lang="es-ES" sz="1400" dirty="0">
                          <a:effectLst/>
                          <a:latin typeface="Arial" panose="020B0604020202020204" pitchFamily="34" charset="0"/>
                          <a:cs typeface="Arial" panose="020B0604020202020204" pitchFamily="34" charset="0"/>
                        </a:rPr>
                        <a:t>ACCIONES</a:t>
                      </a:r>
                      <a:endParaRPr lang="es-CO" sz="1400" dirty="0">
                        <a:effectLst/>
                        <a:latin typeface="Arial" panose="020B0604020202020204" pitchFamily="34" charset="0"/>
                        <a:cs typeface="Arial" panose="020B0604020202020204" pitchFamily="34" charset="0"/>
                      </a:endParaRPr>
                    </a:p>
                    <a:p>
                      <a:pPr algn="ctr">
                        <a:lnSpc>
                          <a:spcPct val="150000"/>
                        </a:lnSpc>
                        <a:spcAft>
                          <a:spcPts val="0"/>
                        </a:spcAft>
                      </a:pPr>
                      <a:r>
                        <a:rPr lang="es-ES" sz="1400" dirty="0">
                          <a:effectLst/>
                          <a:latin typeface="Arial" panose="020B0604020202020204" pitchFamily="34" charset="0"/>
                          <a:cs typeface="Arial" panose="020B0604020202020204" pitchFamily="34" charset="0"/>
                        </a:rPr>
                        <a:t>FACULTAD</a:t>
                      </a:r>
                      <a:endParaRPr lang="es-CO"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400" dirty="0">
                          <a:effectLst/>
                          <a:latin typeface="Arial" panose="020B0604020202020204" pitchFamily="34" charset="0"/>
                          <a:cs typeface="Arial" panose="020B0604020202020204" pitchFamily="34" charset="0"/>
                        </a:rPr>
                        <a:t>-Procesos de autoevaluación Programas de Física y Matemática Aplicada.</a:t>
                      </a:r>
                      <a:endParaRPr lang="es-CO" sz="1400" dirty="0">
                        <a:effectLst/>
                        <a:latin typeface="Arial" panose="020B0604020202020204" pitchFamily="34" charset="0"/>
                        <a:cs typeface="Arial" panose="020B0604020202020204" pitchFamily="34" charset="0"/>
                      </a:endParaRPr>
                    </a:p>
                    <a:p>
                      <a:pPr algn="just">
                        <a:lnSpc>
                          <a:spcPct val="150000"/>
                        </a:lnSpc>
                        <a:spcAft>
                          <a:spcPts val="0"/>
                        </a:spcAft>
                      </a:pPr>
                      <a:r>
                        <a:rPr lang="es-ES" sz="1400" dirty="0">
                          <a:effectLst/>
                          <a:latin typeface="Arial" panose="020B0604020202020204" pitchFamily="34" charset="0"/>
                          <a:cs typeface="Arial" panose="020B0604020202020204" pitchFamily="34" charset="0"/>
                        </a:rPr>
                        <a:t>-Elaboración   PEP Programas de Física, Matemática Aplicada y Biología Aplicada.</a:t>
                      </a:r>
                      <a:endParaRPr lang="es-CO" sz="1400" dirty="0">
                        <a:effectLst/>
                        <a:latin typeface="Arial" panose="020B0604020202020204" pitchFamily="34" charset="0"/>
                        <a:cs typeface="Arial" panose="020B0604020202020204" pitchFamily="34" charset="0"/>
                      </a:endParaRPr>
                    </a:p>
                    <a:p>
                      <a:pPr algn="just">
                        <a:lnSpc>
                          <a:spcPct val="150000"/>
                        </a:lnSpc>
                        <a:spcAft>
                          <a:spcPts val="0"/>
                        </a:spcAft>
                      </a:pPr>
                      <a:r>
                        <a:rPr lang="es-ES" sz="1400" dirty="0">
                          <a:effectLst/>
                          <a:latin typeface="Arial" panose="020B0604020202020204" pitchFamily="34" charset="0"/>
                          <a:cs typeface="Arial" panose="020B0604020202020204" pitchFamily="34" charset="0"/>
                        </a:rPr>
                        <a:t>-Revisión y elaboración </a:t>
                      </a:r>
                      <a:r>
                        <a:rPr lang="es-ES" sz="1400" dirty="0" err="1">
                          <a:effectLst/>
                          <a:latin typeface="Arial" panose="020B0604020202020204" pitchFamily="34" charset="0"/>
                          <a:cs typeface="Arial" panose="020B0604020202020204" pitchFamily="34" charset="0"/>
                        </a:rPr>
                        <a:t>microdiseños</a:t>
                      </a:r>
                      <a:r>
                        <a:rPr lang="es-ES" sz="1400" dirty="0">
                          <a:effectLst/>
                          <a:latin typeface="Arial" panose="020B0604020202020204" pitchFamily="34" charset="0"/>
                          <a:cs typeface="Arial" panose="020B0604020202020204" pitchFamily="34" charset="0"/>
                        </a:rPr>
                        <a:t> Programas de Física y Matemática Aplicada.</a:t>
                      </a:r>
                      <a:endParaRPr lang="es-CO"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4107300670"/>
                  </a:ext>
                </a:extLst>
              </a:tr>
            </a:tbl>
          </a:graphicData>
        </a:graphic>
      </p:graphicFrame>
      <p:sp>
        <p:nvSpPr>
          <p:cNvPr id="7" name="Rectángulo 6"/>
          <p:cNvSpPr/>
          <p:nvPr/>
        </p:nvSpPr>
        <p:spPr>
          <a:xfrm>
            <a:off x="8078981" y="557399"/>
            <a:ext cx="3262432" cy="369332"/>
          </a:xfrm>
          <a:prstGeom prst="rect">
            <a:avLst/>
          </a:prstGeom>
        </p:spPr>
        <p:txBody>
          <a:bodyPr wrap="none">
            <a:spAutoFit/>
          </a:bodyPr>
          <a:lstStyle/>
          <a:p>
            <a:pPr algn="ctr">
              <a:spcAft>
                <a:spcPts val="0"/>
              </a:spcAft>
            </a:pPr>
            <a:r>
              <a:rPr lang="es-ES" b="1" dirty="0">
                <a:solidFill>
                  <a:schemeClr val="bg1"/>
                </a:solidFill>
                <a:latin typeface="Arial" panose="020B0604020202020204" pitchFamily="34" charset="0"/>
                <a:ea typeface="Calibri" panose="020F0502020204030204" pitchFamily="34" charset="0"/>
                <a:cs typeface="Arial" panose="020B0604020202020204" pitchFamily="34" charset="0"/>
              </a:rPr>
              <a:t>SUBSISTEMA: FORMACIÓN</a:t>
            </a:r>
            <a:endParaRPr lang="es-CO" dirty="0">
              <a:solidFill>
                <a:schemeClr val="bg1"/>
              </a:solidFill>
              <a:latin typeface="Arial" panose="020B0604020202020204" pitchFamily="34" charset="0"/>
              <a:ea typeface="Calibri" panose="020F0502020204030204" pitchFamily="34" charset="0"/>
              <a:cs typeface="Arial" panose="020B0604020202020204" pitchFamily="34" charset="0"/>
            </a:endParaRPr>
          </a:p>
        </p:txBody>
      </p:sp>
      <p:graphicFrame>
        <p:nvGraphicFramePr>
          <p:cNvPr id="8" name="Tabla 7"/>
          <p:cNvGraphicFramePr>
            <a:graphicFrameLocks noGrp="1"/>
          </p:cNvGraphicFramePr>
          <p:nvPr>
            <p:extLst>
              <p:ext uri="{D42A27DB-BD31-4B8C-83A1-F6EECF244321}">
                <p14:modId xmlns:p14="http://schemas.microsoft.com/office/powerpoint/2010/main" val="2714089186"/>
              </p:ext>
            </p:extLst>
          </p:nvPr>
        </p:nvGraphicFramePr>
        <p:xfrm>
          <a:off x="2307014" y="3992828"/>
          <a:ext cx="7258049" cy="1634770"/>
        </p:xfrm>
        <a:graphic>
          <a:graphicData uri="http://schemas.openxmlformats.org/drawingml/2006/table">
            <a:tbl>
              <a:tblPr firstRow="1" firstCol="1" bandRow="1">
                <a:tableStyleId>{0660B408-B3CF-4A94-85FC-2B1E0A45F4A2}</a:tableStyleId>
              </a:tblPr>
              <a:tblGrid>
                <a:gridCol w="1269229">
                  <a:extLst>
                    <a:ext uri="{9D8B030D-6E8A-4147-A177-3AD203B41FA5}">
                      <a16:colId xmlns="" xmlns:a16="http://schemas.microsoft.com/office/drawing/2014/main" val="2872989987"/>
                    </a:ext>
                  </a:extLst>
                </a:gridCol>
                <a:gridCol w="5988820">
                  <a:extLst>
                    <a:ext uri="{9D8B030D-6E8A-4147-A177-3AD203B41FA5}">
                      <a16:colId xmlns="" xmlns:a16="http://schemas.microsoft.com/office/drawing/2014/main" val="1457016272"/>
                    </a:ext>
                  </a:extLst>
                </a:gridCol>
              </a:tblGrid>
              <a:tr h="354610">
                <a:tc>
                  <a:txBody>
                    <a:bodyPr/>
                    <a:lstStyle/>
                    <a:p>
                      <a:pPr algn="ctr">
                        <a:lnSpc>
                          <a:spcPct val="150000"/>
                        </a:lnSpc>
                        <a:spcAft>
                          <a:spcPts val="0"/>
                        </a:spcAft>
                      </a:pPr>
                      <a:r>
                        <a:rPr lang="es-ES" sz="1400" dirty="0">
                          <a:effectLst/>
                          <a:latin typeface="Arial" panose="020B0604020202020204" pitchFamily="34" charset="0"/>
                          <a:cs typeface="Arial" panose="020B0604020202020204" pitchFamily="34" charset="0"/>
                        </a:rPr>
                        <a:t>PROYECTO</a:t>
                      </a:r>
                      <a:endParaRPr lang="es-CO"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400" dirty="0">
                          <a:effectLst/>
                          <a:latin typeface="Arial" panose="020B0604020202020204" pitchFamily="34" charset="0"/>
                          <a:cs typeface="Arial" panose="020B0604020202020204" pitchFamily="34" charset="0"/>
                        </a:rPr>
                        <a:t>Creación de nueva oferta académica </a:t>
                      </a:r>
                      <a:endParaRPr lang="es-CO"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2657670100"/>
                  </a:ext>
                </a:extLst>
              </a:tr>
              <a:tr h="0">
                <a:tc>
                  <a:txBody>
                    <a:bodyPr/>
                    <a:lstStyle/>
                    <a:p>
                      <a:pPr algn="ctr">
                        <a:lnSpc>
                          <a:spcPct val="150000"/>
                        </a:lnSpc>
                        <a:spcAft>
                          <a:spcPts val="0"/>
                        </a:spcAft>
                      </a:pPr>
                      <a:r>
                        <a:rPr lang="es-ES" sz="1400" dirty="0">
                          <a:effectLst/>
                          <a:latin typeface="Arial" panose="020B0604020202020204" pitchFamily="34" charset="0"/>
                          <a:cs typeface="Arial" panose="020B0604020202020204" pitchFamily="34" charset="0"/>
                        </a:rPr>
                        <a:t>ACCIONES</a:t>
                      </a:r>
                      <a:endParaRPr lang="es-CO" sz="1400" dirty="0">
                        <a:effectLst/>
                        <a:latin typeface="Arial" panose="020B0604020202020204" pitchFamily="34" charset="0"/>
                        <a:cs typeface="Arial" panose="020B0604020202020204" pitchFamily="34" charset="0"/>
                      </a:endParaRPr>
                    </a:p>
                    <a:p>
                      <a:pPr algn="ctr">
                        <a:lnSpc>
                          <a:spcPct val="150000"/>
                        </a:lnSpc>
                        <a:spcAft>
                          <a:spcPts val="0"/>
                        </a:spcAft>
                      </a:pPr>
                      <a:r>
                        <a:rPr lang="es-ES" sz="1400" dirty="0">
                          <a:effectLst/>
                          <a:latin typeface="Arial" panose="020B0604020202020204" pitchFamily="34" charset="0"/>
                          <a:cs typeface="Arial" panose="020B0604020202020204" pitchFamily="34" charset="0"/>
                        </a:rPr>
                        <a:t>FACULTAD</a:t>
                      </a:r>
                      <a:endParaRPr lang="es-CO"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400" dirty="0">
                          <a:effectLst/>
                          <a:latin typeface="Arial" panose="020B0604020202020204" pitchFamily="34" charset="0"/>
                          <a:cs typeface="Arial" panose="020B0604020202020204" pitchFamily="34" charset="0"/>
                        </a:rPr>
                        <a:t>-Maestrías en:</a:t>
                      </a:r>
                      <a:endParaRPr lang="es-CO" sz="1400" dirty="0">
                        <a:effectLst/>
                        <a:latin typeface="Arial" panose="020B0604020202020204" pitchFamily="34" charset="0"/>
                        <a:cs typeface="Arial" panose="020B0604020202020204" pitchFamily="34" charset="0"/>
                      </a:endParaRPr>
                    </a:p>
                    <a:p>
                      <a:pPr algn="just">
                        <a:lnSpc>
                          <a:spcPct val="150000"/>
                        </a:lnSpc>
                        <a:spcAft>
                          <a:spcPts val="0"/>
                        </a:spcAft>
                      </a:pPr>
                      <a:r>
                        <a:rPr lang="es-ES" sz="1400" dirty="0">
                          <a:effectLst/>
                          <a:latin typeface="Arial" panose="020B0604020202020204" pitchFamily="34" charset="0"/>
                          <a:cs typeface="Arial" panose="020B0604020202020204" pitchFamily="34" charset="0"/>
                        </a:rPr>
                        <a:t>Ciencias ambientales</a:t>
                      </a:r>
                      <a:endParaRPr lang="es-CO" sz="1400" dirty="0">
                        <a:effectLst/>
                        <a:latin typeface="Arial" panose="020B0604020202020204" pitchFamily="34" charset="0"/>
                        <a:cs typeface="Arial" panose="020B0604020202020204" pitchFamily="34" charset="0"/>
                      </a:endParaRPr>
                    </a:p>
                    <a:p>
                      <a:pPr algn="just">
                        <a:lnSpc>
                          <a:spcPct val="150000"/>
                        </a:lnSpc>
                        <a:spcAft>
                          <a:spcPts val="0"/>
                        </a:spcAft>
                      </a:pPr>
                      <a:r>
                        <a:rPr lang="es-ES" sz="1400" dirty="0">
                          <a:effectLst/>
                          <a:latin typeface="Arial" panose="020B0604020202020204" pitchFamily="34" charset="0"/>
                          <a:cs typeface="Arial" panose="020B0604020202020204" pitchFamily="34" charset="0"/>
                        </a:rPr>
                        <a:t>Bioestadística</a:t>
                      </a:r>
                      <a:endParaRPr lang="es-CO" sz="1400" dirty="0">
                        <a:effectLst/>
                        <a:latin typeface="Arial" panose="020B0604020202020204" pitchFamily="34" charset="0"/>
                        <a:cs typeface="Arial" panose="020B0604020202020204" pitchFamily="34" charset="0"/>
                      </a:endParaRPr>
                    </a:p>
                    <a:p>
                      <a:pPr algn="just">
                        <a:lnSpc>
                          <a:spcPct val="150000"/>
                        </a:lnSpc>
                        <a:spcAft>
                          <a:spcPts val="0"/>
                        </a:spcAft>
                      </a:pPr>
                      <a:r>
                        <a:rPr lang="es-ES" sz="1400" dirty="0">
                          <a:effectLst/>
                          <a:latin typeface="Arial" panose="020B0604020202020204" pitchFamily="34" charset="0"/>
                          <a:cs typeface="Arial" panose="020B0604020202020204" pitchFamily="34" charset="0"/>
                        </a:rPr>
                        <a:t>Física (energías alternativas)</a:t>
                      </a:r>
                      <a:endParaRPr lang="es-CO"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3652769437"/>
                  </a:ext>
                </a:extLst>
              </a:tr>
            </a:tbl>
          </a:graphicData>
        </a:graphic>
      </p:graphicFrame>
    </p:spTree>
    <p:extLst>
      <p:ext uri="{BB962C8B-B14F-4D97-AF65-F5344CB8AC3E}">
        <p14:creationId xmlns:p14="http://schemas.microsoft.com/office/powerpoint/2010/main" val="27715341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485694" y="360114"/>
            <a:ext cx="3034805" cy="369332"/>
          </a:xfrm>
          <a:prstGeom prst="rect">
            <a:avLst/>
          </a:prstGeom>
        </p:spPr>
        <p:txBody>
          <a:bodyPr wrap="none">
            <a:spAutoFit/>
          </a:bodyPr>
          <a:lstStyle/>
          <a:p>
            <a:r>
              <a:rPr lang="es-ES" b="1" dirty="0">
                <a:solidFill>
                  <a:schemeClr val="bg1"/>
                </a:solidFill>
                <a:latin typeface="Arial Narrow" panose="020B0606020202030204" pitchFamily="34" charset="0"/>
                <a:ea typeface="Calibri" panose="020F0502020204030204" pitchFamily="34" charset="0"/>
                <a:cs typeface="Arial" panose="020B0604020202020204" pitchFamily="34" charset="0"/>
              </a:rPr>
              <a:t>SUBSISTEMA: INVESTIGACIÓN</a:t>
            </a:r>
            <a:endParaRPr lang="es-CO" dirty="0">
              <a:solidFill>
                <a:schemeClr val="bg1"/>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393464546"/>
              </p:ext>
            </p:extLst>
          </p:nvPr>
        </p:nvGraphicFramePr>
        <p:xfrm>
          <a:off x="395926" y="1942096"/>
          <a:ext cx="5175315" cy="1645920"/>
        </p:xfrm>
        <a:graphic>
          <a:graphicData uri="http://schemas.openxmlformats.org/drawingml/2006/table">
            <a:tbl>
              <a:tblPr firstRow="1" firstCol="1" bandRow="1">
                <a:tableStyleId>{0660B408-B3CF-4A94-85FC-2B1E0A45F4A2}</a:tableStyleId>
              </a:tblPr>
              <a:tblGrid>
                <a:gridCol w="1046375">
                  <a:extLst>
                    <a:ext uri="{9D8B030D-6E8A-4147-A177-3AD203B41FA5}">
                      <a16:colId xmlns="" xmlns:a16="http://schemas.microsoft.com/office/drawing/2014/main" val="961004956"/>
                    </a:ext>
                  </a:extLst>
                </a:gridCol>
                <a:gridCol w="4128940">
                  <a:extLst>
                    <a:ext uri="{9D8B030D-6E8A-4147-A177-3AD203B41FA5}">
                      <a16:colId xmlns="" xmlns:a16="http://schemas.microsoft.com/office/drawing/2014/main" val="639684087"/>
                    </a:ext>
                  </a:extLst>
                </a:gridCol>
              </a:tblGrid>
              <a:tr h="0">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PROYECTO</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200" dirty="0">
                          <a:effectLst/>
                          <a:latin typeface="Arial" panose="020B0604020202020204" pitchFamily="34" charset="0"/>
                          <a:cs typeface="Arial" panose="020B0604020202020204" pitchFamily="34" charset="0"/>
                        </a:rPr>
                        <a:t>Definición de Áreas Estratégicas de Desarrollo para la Investigación y la Innovación</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2844055572"/>
                  </a:ext>
                </a:extLst>
              </a:tr>
              <a:tr h="0">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ACCIONES</a:t>
                      </a:r>
                      <a:endParaRPr lang="es-CO" sz="1200" dirty="0">
                        <a:effectLst/>
                        <a:latin typeface="Arial" panose="020B0604020202020204" pitchFamily="34" charset="0"/>
                        <a:cs typeface="Arial" panose="020B0604020202020204" pitchFamily="34" charset="0"/>
                      </a:endParaRPr>
                    </a:p>
                    <a:p>
                      <a:pPr algn="ctr">
                        <a:lnSpc>
                          <a:spcPct val="150000"/>
                        </a:lnSpc>
                        <a:spcAft>
                          <a:spcPts val="0"/>
                        </a:spcAft>
                      </a:pPr>
                      <a:r>
                        <a:rPr lang="es-ES" sz="1200" dirty="0">
                          <a:effectLst/>
                          <a:latin typeface="Arial" panose="020B0604020202020204" pitchFamily="34" charset="0"/>
                          <a:cs typeface="Arial" panose="020B0604020202020204" pitchFamily="34" charset="0"/>
                        </a:rPr>
                        <a:t>FACULTAD</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200" dirty="0" smtClean="0">
                          <a:effectLst/>
                          <a:latin typeface="Arial" panose="020B0604020202020204" pitchFamily="34" charset="0"/>
                          <a:cs typeface="Arial" panose="020B0604020202020204" pitchFamily="34" charset="0"/>
                        </a:rPr>
                        <a:t>investigaciones </a:t>
                      </a:r>
                      <a:r>
                        <a:rPr lang="es-ES" sz="1200" dirty="0">
                          <a:effectLst/>
                          <a:latin typeface="Arial" panose="020B0604020202020204" pitchFamily="34" charset="0"/>
                          <a:cs typeface="Arial" panose="020B0604020202020204" pitchFamily="34" charset="0"/>
                        </a:rPr>
                        <a:t>en energía y minería; desarrollo tecnológico e innovación industrial; ciencia, tecnología e innovación agropecuarias;  ciencia, tecnología e innovación en </a:t>
                      </a:r>
                      <a:r>
                        <a:rPr lang="es-ES" sz="1200" dirty="0" smtClean="0">
                          <a:effectLst/>
                          <a:latin typeface="Arial" panose="020B0604020202020204" pitchFamily="34" charset="0"/>
                          <a:cs typeface="Arial" panose="020B0604020202020204" pitchFamily="34" charset="0"/>
                        </a:rPr>
                        <a:t>ambiente.</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3724903865"/>
                  </a:ext>
                </a:extLst>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2633260703"/>
              </p:ext>
            </p:extLst>
          </p:nvPr>
        </p:nvGraphicFramePr>
        <p:xfrm>
          <a:off x="2724347" y="4154045"/>
          <a:ext cx="5425364" cy="1707609"/>
        </p:xfrm>
        <a:graphic>
          <a:graphicData uri="http://schemas.openxmlformats.org/drawingml/2006/table">
            <a:tbl>
              <a:tblPr firstRow="1" firstCol="1" bandRow="1">
                <a:tableStyleId>{0660B408-B3CF-4A94-85FC-2B1E0A45F4A2}</a:tableStyleId>
              </a:tblPr>
              <a:tblGrid>
                <a:gridCol w="1150069">
                  <a:extLst>
                    <a:ext uri="{9D8B030D-6E8A-4147-A177-3AD203B41FA5}">
                      <a16:colId xmlns="" xmlns:a16="http://schemas.microsoft.com/office/drawing/2014/main" val="1676090086"/>
                    </a:ext>
                  </a:extLst>
                </a:gridCol>
                <a:gridCol w="4275295">
                  <a:extLst>
                    <a:ext uri="{9D8B030D-6E8A-4147-A177-3AD203B41FA5}">
                      <a16:colId xmlns="" xmlns:a16="http://schemas.microsoft.com/office/drawing/2014/main" val="1213360772"/>
                    </a:ext>
                  </a:extLst>
                </a:gridCol>
              </a:tblGrid>
              <a:tr h="418482">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PROYECTO</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3990" marR="63990" marT="0" marB="0" anchor="ctr"/>
                </a:tc>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Fortalecimiento de las capacidades de investigación, desarrollo e innovación</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3990" marR="63990" marT="0" marB="0" anchor="ctr"/>
                </a:tc>
                <a:extLst>
                  <a:ext uri="{0D108BD9-81ED-4DB2-BD59-A6C34878D82A}">
                    <a16:rowId xmlns="" xmlns:a16="http://schemas.microsoft.com/office/drawing/2014/main" val="709019026"/>
                  </a:ext>
                </a:extLst>
              </a:tr>
              <a:tr h="1158969">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ACCIONES</a:t>
                      </a:r>
                      <a:endParaRPr lang="es-CO" sz="1200" dirty="0">
                        <a:effectLst/>
                        <a:latin typeface="Arial" panose="020B0604020202020204" pitchFamily="34" charset="0"/>
                        <a:cs typeface="Arial" panose="020B0604020202020204" pitchFamily="34" charset="0"/>
                      </a:endParaRPr>
                    </a:p>
                    <a:p>
                      <a:pPr algn="ctr">
                        <a:lnSpc>
                          <a:spcPct val="150000"/>
                        </a:lnSpc>
                        <a:spcAft>
                          <a:spcPts val="0"/>
                        </a:spcAft>
                      </a:pPr>
                      <a:r>
                        <a:rPr lang="es-ES" sz="1200" dirty="0">
                          <a:effectLst/>
                          <a:latin typeface="Arial" panose="020B0604020202020204" pitchFamily="34" charset="0"/>
                          <a:cs typeface="Arial" panose="020B0604020202020204" pitchFamily="34" charset="0"/>
                        </a:rPr>
                        <a:t>FACULTAD</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3990" marR="63990" marT="0" marB="0" anchor="ctr"/>
                </a:tc>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-TRANSVERSALIZACION DE LOS GRUPOS DE INVESTIGACION</a:t>
                      </a:r>
                      <a:endParaRPr lang="es-CO" sz="1200" dirty="0">
                        <a:effectLst/>
                        <a:latin typeface="Arial" panose="020B0604020202020204" pitchFamily="34" charset="0"/>
                        <a:cs typeface="Arial" panose="020B0604020202020204" pitchFamily="34" charset="0"/>
                      </a:endParaRPr>
                    </a:p>
                    <a:p>
                      <a:pPr algn="ctr">
                        <a:lnSpc>
                          <a:spcPct val="150000"/>
                        </a:lnSpc>
                        <a:spcAft>
                          <a:spcPts val="0"/>
                        </a:spcAft>
                      </a:pPr>
                      <a:r>
                        <a:rPr lang="es-ES" sz="1200" dirty="0" smtClean="0">
                          <a:effectLst/>
                          <a:latin typeface="Arial" panose="020B0604020202020204" pitchFamily="34" charset="0"/>
                          <a:cs typeface="Arial" panose="020B0604020202020204" pitchFamily="34" charset="0"/>
                        </a:rPr>
                        <a:t>-</a:t>
                      </a:r>
                      <a:r>
                        <a:rPr lang="es-ES" sz="1200" dirty="0">
                          <a:effectLst/>
                          <a:latin typeface="Arial" panose="020B0604020202020204" pitchFamily="34" charset="0"/>
                          <a:cs typeface="Arial" panose="020B0604020202020204" pitchFamily="34" charset="0"/>
                        </a:rPr>
                        <a:t>MODERNIZACIÓN DE </a:t>
                      </a:r>
                      <a:r>
                        <a:rPr lang="es-ES" sz="1200" dirty="0" smtClean="0">
                          <a:effectLst/>
                          <a:latin typeface="Arial" panose="020B0604020202020204" pitchFamily="34" charset="0"/>
                          <a:cs typeface="Arial" panose="020B0604020202020204" pitchFamily="34" charset="0"/>
                        </a:rPr>
                        <a:t>LABORATORIOS.</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3990" marR="63990" marT="0" marB="0" anchor="ctr"/>
                </a:tc>
                <a:extLst>
                  <a:ext uri="{0D108BD9-81ED-4DB2-BD59-A6C34878D82A}">
                    <a16:rowId xmlns="" xmlns:a16="http://schemas.microsoft.com/office/drawing/2014/main" val="1949800123"/>
                  </a:ext>
                </a:extLst>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3593642475"/>
              </p:ext>
            </p:extLst>
          </p:nvPr>
        </p:nvGraphicFramePr>
        <p:xfrm>
          <a:off x="5747207" y="1942270"/>
          <a:ext cx="5476974" cy="1645746"/>
        </p:xfrm>
        <a:graphic>
          <a:graphicData uri="http://schemas.openxmlformats.org/drawingml/2006/table">
            <a:tbl>
              <a:tblPr firstRow="1" firstCol="1" bandRow="1">
                <a:tableStyleId>{0660B408-B3CF-4A94-85FC-2B1E0A45F4A2}</a:tableStyleId>
              </a:tblPr>
              <a:tblGrid>
                <a:gridCol w="1040092">
                  <a:extLst>
                    <a:ext uri="{9D8B030D-6E8A-4147-A177-3AD203B41FA5}">
                      <a16:colId xmlns="" xmlns:a16="http://schemas.microsoft.com/office/drawing/2014/main" val="3236963783"/>
                    </a:ext>
                  </a:extLst>
                </a:gridCol>
                <a:gridCol w="4436882">
                  <a:extLst>
                    <a:ext uri="{9D8B030D-6E8A-4147-A177-3AD203B41FA5}">
                      <a16:colId xmlns="" xmlns:a16="http://schemas.microsoft.com/office/drawing/2014/main" val="3611514112"/>
                    </a:ext>
                  </a:extLst>
                </a:gridCol>
              </a:tblGrid>
              <a:tr h="822873">
                <a:tc>
                  <a:txBody>
                    <a:bodyPr/>
                    <a:lstStyle/>
                    <a:p>
                      <a:pPr algn="ctr">
                        <a:lnSpc>
                          <a:spcPct val="150000"/>
                        </a:lnSpc>
                        <a:spcAft>
                          <a:spcPts val="0"/>
                        </a:spcAft>
                      </a:pPr>
                      <a:r>
                        <a:rPr lang="es-ES" sz="1200">
                          <a:effectLst/>
                          <a:latin typeface="Arial" panose="020B0604020202020204" pitchFamily="34" charset="0"/>
                          <a:cs typeface="Arial" panose="020B0604020202020204" pitchFamily="34" charset="0"/>
                        </a:rPr>
                        <a:t>PROYECTO</a:t>
                      </a:r>
                      <a:endParaRPr lang="es-CO"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200" dirty="0">
                          <a:effectLst/>
                          <a:latin typeface="Arial" panose="020B0604020202020204" pitchFamily="34" charset="0"/>
                          <a:cs typeface="Arial" panose="020B0604020202020204" pitchFamily="34" charset="0"/>
                        </a:rPr>
                        <a:t>Creación de Centros, Institutos de investigación, desarrollo Tecnológico e Innovación</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1992598067"/>
                  </a:ext>
                </a:extLst>
              </a:tr>
              <a:tr h="822873">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ACCIONES</a:t>
                      </a:r>
                      <a:endParaRPr lang="es-CO" sz="1200" dirty="0">
                        <a:effectLst/>
                        <a:latin typeface="Arial" panose="020B0604020202020204" pitchFamily="34" charset="0"/>
                        <a:cs typeface="Arial" panose="020B0604020202020204" pitchFamily="34" charset="0"/>
                      </a:endParaRPr>
                    </a:p>
                    <a:p>
                      <a:pPr algn="ctr">
                        <a:lnSpc>
                          <a:spcPct val="150000"/>
                        </a:lnSpc>
                        <a:spcAft>
                          <a:spcPts val="0"/>
                        </a:spcAft>
                      </a:pPr>
                      <a:r>
                        <a:rPr lang="es-ES" sz="1200" dirty="0">
                          <a:effectLst/>
                          <a:latin typeface="Arial" panose="020B0604020202020204" pitchFamily="34" charset="0"/>
                          <a:cs typeface="Arial" panose="020B0604020202020204" pitchFamily="34" charset="0"/>
                        </a:rPr>
                        <a:t>FACULTAD</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200" dirty="0">
                          <a:effectLst/>
                          <a:latin typeface="Arial" panose="020B0604020202020204" pitchFamily="34" charset="0"/>
                          <a:cs typeface="Arial" panose="020B0604020202020204" pitchFamily="34" charset="0"/>
                        </a:rPr>
                        <a:t>-Fortalecimiento de CISTAPA</a:t>
                      </a:r>
                      <a:endParaRPr lang="es-CO" sz="1200" dirty="0">
                        <a:effectLst/>
                        <a:latin typeface="Arial" panose="020B0604020202020204" pitchFamily="34" charset="0"/>
                        <a:cs typeface="Arial" panose="020B0604020202020204" pitchFamily="34" charset="0"/>
                      </a:endParaRPr>
                    </a:p>
                    <a:p>
                      <a:pPr algn="just">
                        <a:lnSpc>
                          <a:spcPct val="150000"/>
                        </a:lnSpc>
                        <a:spcAft>
                          <a:spcPts val="0"/>
                        </a:spcAft>
                      </a:pPr>
                      <a:r>
                        <a:rPr lang="es-ES" sz="1200" dirty="0">
                          <a:effectLst/>
                          <a:latin typeface="Arial" panose="020B0604020202020204" pitchFamily="34" charset="0"/>
                          <a:cs typeface="Arial" panose="020B0604020202020204" pitchFamily="34" charset="0"/>
                        </a:rPr>
                        <a:t>Creación del Centro de Investigaciones de FACIEN</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2409051720"/>
                  </a:ext>
                </a:extLst>
              </a:tr>
            </a:tbl>
          </a:graphicData>
        </a:graphic>
      </p:graphicFrame>
    </p:spTree>
    <p:extLst>
      <p:ext uri="{BB962C8B-B14F-4D97-AF65-F5344CB8AC3E}">
        <p14:creationId xmlns:p14="http://schemas.microsoft.com/office/powerpoint/2010/main" val="22584525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131908" y="378585"/>
            <a:ext cx="3512052" cy="369332"/>
          </a:xfrm>
          <a:prstGeom prst="rect">
            <a:avLst/>
          </a:prstGeom>
        </p:spPr>
        <p:txBody>
          <a:bodyPr wrap="none">
            <a:spAutoFit/>
          </a:bodyPr>
          <a:lstStyle/>
          <a:p>
            <a:r>
              <a:rPr lang="es-ES" b="1" dirty="0">
                <a:solidFill>
                  <a:schemeClr val="bg1"/>
                </a:solidFill>
                <a:latin typeface="Arial Narrow" panose="020B0606020202030204" pitchFamily="34" charset="0"/>
                <a:ea typeface="Calibri" panose="020F0502020204030204" pitchFamily="34" charset="0"/>
                <a:cs typeface="Arial" panose="020B0604020202020204" pitchFamily="34" charset="0"/>
              </a:rPr>
              <a:t>SUBSISTEMA </a:t>
            </a:r>
            <a:r>
              <a:rPr lang="es-ES" b="1" dirty="0" smtClean="0">
                <a:solidFill>
                  <a:schemeClr val="bg1"/>
                </a:solidFill>
                <a:latin typeface="Arial Narrow" panose="020B0606020202030204" pitchFamily="34" charset="0"/>
                <a:ea typeface="Calibri" panose="020F0502020204030204" pitchFamily="34" charset="0"/>
                <a:cs typeface="Arial" panose="020B0604020202020204" pitchFamily="34" charset="0"/>
              </a:rPr>
              <a:t>PROYECCION </a:t>
            </a:r>
            <a:r>
              <a:rPr lang="es-ES" b="1" dirty="0">
                <a:solidFill>
                  <a:schemeClr val="bg1"/>
                </a:solidFill>
                <a:latin typeface="Arial Narrow" panose="020B0606020202030204" pitchFamily="34" charset="0"/>
                <a:ea typeface="Calibri" panose="020F0502020204030204" pitchFamily="34" charset="0"/>
                <a:cs typeface="Arial" panose="020B0604020202020204" pitchFamily="34" charset="0"/>
              </a:rPr>
              <a:t>SOCIAL</a:t>
            </a:r>
            <a:endParaRPr lang="es-CO" dirty="0">
              <a:solidFill>
                <a:schemeClr val="bg1"/>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1259649813"/>
              </p:ext>
            </p:extLst>
          </p:nvPr>
        </p:nvGraphicFramePr>
        <p:xfrm>
          <a:off x="2790334" y="1995884"/>
          <a:ext cx="5873376" cy="1645920"/>
        </p:xfrm>
        <a:graphic>
          <a:graphicData uri="http://schemas.openxmlformats.org/drawingml/2006/table">
            <a:tbl>
              <a:tblPr firstRow="1" firstCol="1" bandRow="1">
                <a:tableStyleId>{0660B408-B3CF-4A94-85FC-2B1E0A45F4A2}</a:tableStyleId>
              </a:tblPr>
              <a:tblGrid>
                <a:gridCol w="998958">
                  <a:extLst>
                    <a:ext uri="{9D8B030D-6E8A-4147-A177-3AD203B41FA5}">
                      <a16:colId xmlns="" xmlns:a16="http://schemas.microsoft.com/office/drawing/2014/main" val="1537654646"/>
                    </a:ext>
                  </a:extLst>
                </a:gridCol>
                <a:gridCol w="4874418">
                  <a:extLst>
                    <a:ext uri="{9D8B030D-6E8A-4147-A177-3AD203B41FA5}">
                      <a16:colId xmlns="" xmlns:a16="http://schemas.microsoft.com/office/drawing/2014/main" val="4164495746"/>
                    </a:ext>
                  </a:extLst>
                </a:gridCol>
              </a:tblGrid>
              <a:tr h="0">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PROYECTO</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200" dirty="0">
                          <a:effectLst/>
                          <a:latin typeface="Arial" panose="020B0604020202020204" pitchFamily="34" charset="0"/>
                          <a:cs typeface="Arial" panose="020B0604020202020204" pitchFamily="34" charset="0"/>
                        </a:rPr>
                        <a:t>Reformulación y fortalecimiento de las modalidades y formas de Proyección Social</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2773562663"/>
                  </a:ext>
                </a:extLst>
              </a:tr>
              <a:tr h="759460">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ACCIONES</a:t>
                      </a:r>
                      <a:endParaRPr lang="es-CO" sz="1200" dirty="0">
                        <a:effectLst/>
                        <a:latin typeface="Arial" panose="020B0604020202020204" pitchFamily="34" charset="0"/>
                        <a:cs typeface="Arial" panose="020B0604020202020204" pitchFamily="34" charset="0"/>
                      </a:endParaRPr>
                    </a:p>
                    <a:p>
                      <a:pPr algn="ctr">
                        <a:lnSpc>
                          <a:spcPct val="150000"/>
                        </a:lnSpc>
                        <a:spcAft>
                          <a:spcPts val="0"/>
                        </a:spcAft>
                      </a:pPr>
                      <a:r>
                        <a:rPr lang="es-ES" sz="1200" dirty="0">
                          <a:effectLst/>
                          <a:latin typeface="Arial" panose="020B0604020202020204" pitchFamily="34" charset="0"/>
                          <a:cs typeface="Arial" panose="020B0604020202020204" pitchFamily="34" charset="0"/>
                        </a:rPr>
                        <a:t>FACULTAD</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200" dirty="0">
                          <a:effectLst/>
                          <a:latin typeface="Arial" panose="020B0604020202020204" pitchFamily="34" charset="0"/>
                          <a:cs typeface="Arial" panose="020B0604020202020204" pitchFamily="34" charset="0"/>
                        </a:rPr>
                        <a:t> </a:t>
                      </a:r>
                      <a:endParaRPr lang="es-CO" sz="1200" dirty="0">
                        <a:effectLst/>
                        <a:latin typeface="Arial" panose="020B0604020202020204" pitchFamily="34" charset="0"/>
                        <a:cs typeface="Arial" panose="020B0604020202020204" pitchFamily="34" charset="0"/>
                      </a:endParaRPr>
                    </a:p>
                    <a:p>
                      <a:pPr algn="just">
                        <a:lnSpc>
                          <a:spcPct val="150000"/>
                        </a:lnSpc>
                        <a:spcAft>
                          <a:spcPts val="0"/>
                        </a:spcAft>
                      </a:pPr>
                      <a:r>
                        <a:rPr lang="es-ES" sz="1200" dirty="0">
                          <a:effectLst/>
                          <a:latin typeface="Arial" panose="020B0604020202020204" pitchFamily="34" charset="0"/>
                          <a:cs typeface="Arial" panose="020B0604020202020204" pitchFamily="34" charset="0"/>
                        </a:rPr>
                        <a:t>-Proyectos Solidarios de menor cuantía cofinanciados por la Universidad </a:t>
                      </a:r>
                      <a:r>
                        <a:rPr lang="es-ES" sz="1200" dirty="0" err="1">
                          <a:effectLst/>
                          <a:latin typeface="Arial" panose="020B0604020202020204" pitchFamily="34" charset="0"/>
                          <a:cs typeface="Arial" panose="020B0604020202020204" pitchFamily="34" charset="0"/>
                        </a:rPr>
                        <a:t>Surcolombiana</a:t>
                      </a:r>
                      <a:r>
                        <a:rPr lang="es-ES" sz="1200" dirty="0">
                          <a:effectLst/>
                          <a:latin typeface="Arial" panose="020B0604020202020204" pitchFamily="34" charset="0"/>
                          <a:cs typeface="Arial" panose="020B0604020202020204" pitchFamily="34" charset="0"/>
                        </a:rPr>
                        <a:t>.</a:t>
                      </a:r>
                      <a:endParaRPr lang="es-CO" sz="1200" dirty="0">
                        <a:effectLst/>
                        <a:latin typeface="Arial" panose="020B0604020202020204" pitchFamily="34" charset="0"/>
                        <a:cs typeface="Arial" panose="020B0604020202020204" pitchFamily="34" charset="0"/>
                      </a:endParaRPr>
                    </a:p>
                    <a:p>
                      <a:pPr algn="just">
                        <a:lnSpc>
                          <a:spcPct val="150000"/>
                        </a:lnSpc>
                        <a:spcAft>
                          <a:spcPts val="0"/>
                        </a:spcAft>
                      </a:pPr>
                      <a:r>
                        <a:rPr lang="es-ES" sz="1200" dirty="0">
                          <a:effectLst/>
                          <a:latin typeface="Arial" panose="020B0604020202020204" pitchFamily="34" charset="0"/>
                          <a:cs typeface="Arial" panose="020B0604020202020204" pitchFamily="34" charset="0"/>
                        </a:rPr>
                        <a:t> </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557313731"/>
                  </a:ext>
                </a:extLst>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4079039330"/>
              </p:ext>
            </p:extLst>
          </p:nvPr>
        </p:nvGraphicFramePr>
        <p:xfrm>
          <a:off x="2790334" y="3916068"/>
          <a:ext cx="5873376" cy="1645920"/>
        </p:xfrm>
        <a:graphic>
          <a:graphicData uri="http://schemas.openxmlformats.org/drawingml/2006/table">
            <a:tbl>
              <a:tblPr firstRow="1" firstCol="1" bandRow="1">
                <a:tableStyleId>{0660B408-B3CF-4A94-85FC-2B1E0A45F4A2}</a:tableStyleId>
              </a:tblPr>
              <a:tblGrid>
                <a:gridCol w="1027088">
                  <a:extLst>
                    <a:ext uri="{9D8B030D-6E8A-4147-A177-3AD203B41FA5}">
                      <a16:colId xmlns="" xmlns:a16="http://schemas.microsoft.com/office/drawing/2014/main" val="2913772659"/>
                    </a:ext>
                  </a:extLst>
                </a:gridCol>
                <a:gridCol w="4846288">
                  <a:extLst>
                    <a:ext uri="{9D8B030D-6E8A-4147-A177-3AD203B41FA5}">
                      <a16:colId xmlns="" xmlns:a16="http://schemas.microsoft.com/office/drawing/2014/main" val="2671311513"/>
                    </a:ext>
                  </a:extLst>
                </a:gridCol>
              </a:tblGrid>
              <a:tr h="0">
                <a:tc>
                  <a:txBody>
                    <a:bodyPr/>
                    <a:lstStyle/>
                    <a:p>
                      <a:pPr algn="ctr">
                        <a:lnSpc>
                          <a:spcPct val="150000"/>
                        </a:lnSpc>
                        <a:spcAft>
                          <a:spcPts val="0"/>
                        </a:spcAft>
                      </a:pPr>
                      <a:r>
                        <a:rPr lang="es-ES" sz="1200">
                          <a:effectLst/>
                          <a:latin typeface="Arial" panose="020B0604020202020204" pitchFamily="34" charset="0"/>
                          <a:cs typeface="Arial" panose="020B0604020202020204" pitchFamily="34" charset="0"/>
                        </a:rPr>
                        <a:t>PROYECTO</a:t>
                      </a:r>
                      <a:endParaRPr lang="es-CO"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200" dirty="0">
                          <a:effectLst/>
                          <a:latin typeface="Arial" panose="020B0604020202020204" pitchFamily="34" charset="0"/>
                          <a:cs typeface="Arial" panose="020B0604020202020204" pitchFamily="34" charset="0"/>
                        </a:rPr>
                        <a:t>Egresados de FACIEN</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236854636"/>
                  </a:ext>
                </a:extLst>
              </a:tr>
              <a:tr h="0">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ACCIONES</a:t>
                      </a:r>
                      <a:endParaRPr lang="es-CO" sz="1200" dirty="0">
                        <a:effectLst/>
                        <a:latin typeface="Arial" panose="020B0604020202020204" pitchFamily="34" charset="0"/>
                        <a:cs typeface="Arial" panose="020B0604020202020204" pitchFamily="34" charset="0"/>
                      </a:endParaRPr>
                    </a:p>
                    <a:p>
                      <a:pPr algn="ctr">
                        <a:lnSpc>
                          <a:spcPct val="150000"/>
                        </a:lnSpc>
                        <a:spcAft>
                          <a:spcPts val="0"/>
                        </a:spcAft>
                      </a:pPr>
                      <a:r>
                        <a:rPr lang="es-ES" sz="1200" dirty="0">
                          <a:effectLst/>
                          <a:latin typeface="Arial" panose="020B0604020202020204" pitchFamily="34" charset="0"/>
                          <a:cs typeface="Arial" panose="020B0604020202020204" pitchFamily="34" charset="0"/>
                        </a:rPr>
                        <a:t>FACULTAD</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200" dirty="0">
                          <a:effectLst/>
                          <a:latin typeface="Arial" panose="020B0604020202020204" pitchFamily="34" charset="0"/>
                          <a:cs typeface="Arial" panose="020B0604020202020204" pitchFamily="34" charset="0"/>
                        </a:rPr>
                        <a:t>-Apoyo a conformación de asociación de Egresados de Programas de FACIEN</a:t>
                      </a:r>
                      <a:endParaRPr lang="es-CO" sz="1200" dirty="0">
                        <a:effectLst/>
                        <a:latin typeface="Arial" panose="020B0604020202020204" pitchFamily="34" charset="0"/>
                        <a:cs typeface="Arial" panose="020B0604020202020204" pitchFamily="34" charset="0"/>
                      </a:endParaRPr>
                    </a:p>
                    <a:p>
                      <a:pPr algn="just">
                        <a:lnSpc>
                          <a:spcPct val="150000"/>
                        </a:lnSpc>
                        <a:spcAft>
                          <a:spcPts val="0"/>
                        </a:spcAft>
                      </a:pPr>
                      <a:r>
                        <a:rPr lang="es-ES" sz="1200" dirty="0">
                          <a:effectLst/>
                          <a:latin typeface="Arial" panose="020B0604020202020204" pitchFamily="34" charset="0"/>
                          <a:cs typeface="Arial" panose="020B0604020202020204" pitchFamily="34" charset="0"/>
                        </a:rPr>
                        <a:t>-Realización de encuentro de Egresados</a:t>
                      </a:r>
                      <a:endParaRPr lang="es-CO" sz="1200" dirty="0">
                        <a:effectLst/>
                        <a:latin typeface="Arial" panose="020B0604020202020204" pitchFamily="34" charset="0"/>
                        <a:cs typeface="Arial" panose="020B0604020202020204" pitchFamily="34" charset="0"/>
                      </a:endParaRPr>
                    </a:p>
                    <a:p>
                      <a:pPr algn="just">
                        <a:lnSpc>
                          <a:spcPct val="150000"/>
                        </a:lnSpc>
                        <a:spcAft>
                          <a:spcPts val="0"/>
                        </a:spcAft>
                      </a:pPr>
                      <a:r>
                        <a:rPr lang="es-ES" sz="1200" dirty="0">
                          <a:effectLst/>
                          <a:latin typeface="Arial" panose="020B0604020202020204" pitchFamily="34" charset="0"/>
                          <a:cs typeface="Arial" panose="020B0604020202020204" pitchFamily="34" charset="0"/>
                        </a:rPr>
                        <a:t>-Gestión para la vinculación de los Egresados a la vida laboral y productiva</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1855787916"/>
                  </a:ext>
                </a:extLst>
              </a:tr>
            </a:tbl>
          </a:graphicData>
        </a:graphic>
      </p:graphicFrame>
    </p:spTree>
    <p:extLst>
      <p:ext uri="{BB962C8B-B14F-4D97-AF65-F5344CB8AC3E}">
        <p14:creationId xmlns:p14="http://schemas.microsoft.com/office/powerpoint/2010/main" val="13082403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470604" y="406867"/>
            <a:ext cx="4072653" cy="369332"/>
          </a:xfrm>
          <a:prstGeom prst="rect">
            <a:avLst/>
          </a:prstGeom>
        </p:spPr>
        <p:txBody>
          <a:bodyPr wrap="none">
            <a:spAutoFit/>
          </a:bodyPr>
          <a:lstStyle/>
          <a:p>
            <a:r>
              <a:rPr lang="es-ES" b="1" dirty="0">
                <a:solidFill>
                  <a:schemeClr val="bg1"/>
                </a:solidFill>
                <a:latin typeface="Arial Narrow" panose="020B0606020202030204" pitchFamily="34" charset="0"/>
                <a:ea typeface="Calibri" panose="020F0502020204030204" pitchFamily="34" charset="0"/>
                <a:cs typeface="Arial" panose="020B0604020202020204" pitchFamily="34" charset="0"/>
              </a:rPr>
              <a:t>SUBSISTEMA BIENESTAR UNIVERSITARIO</a:t>
            </a:r>
            <a:endParaRPr lang="es-CO" dirty="0">
              <a:solidFill>
                <a:schemeClr val="bg1"/>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4150103336"/>
              </p:ext>
            </p:extLst>
          </p:nvPr>
        </p:nvGraphicFramePr>
        <p:xfrm>
          <a:off x="2413263" y="2206431"/>
          <a:ext cx="7192650" cy="2309008"/>
        </p:xfrm>
        <a:graphic>
          <a:graphicData uri="http://schemas.openxmlformats.org/drawingml/2006/table">
            <a:tbl>
              <a:tblPr firstRow="1" firstCol="1" bandRow="1">
                <a:tableStyleId>{0660B408-B3CF-4A94-85FC-2B1E0A45F4A2}</a:tableStyleId>
              </a:tblPr>
              <a:tblGrid>
                <a:gridCol w="1337105">
                  <a:extLst>
                    <a:ext uri="{9D8B030D-6E8A-4147-A177-3AD203B41FA5}">
                      <a16:colId xmlns="" xmlns:a16="http://schemas.microsoft.com/office/drawing/2014/main" val="2062375709"/>
                    </a:ext>
                  </a:extLst>
                </a:gridCol>
                <a:gridCol w="5855545">
                  <a:extLst>
                    <a:ext uri="{9D8B030D-6E8A-4147-A177-3AD203B41FA5}">
                      <a16:colId xmlns="" xmlns:a16="http://schemas.microsoft.com/office/drawing/2014/main" val="471037149"/>
                    </a:ext>
                  </a:extLst>
                </a:gridCol>
              </a:tblGrid>
              <a:tr h="461802">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PROYECTO</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200">
                          <a:effectLst/>
                          <a:latin typeface="Arial" panose="020B0604020202020204" pitchFamily="34" charset="0"/>
                          <a:cs typeface="Arial" panose="020B0604020202020204" pitchFamily="34" charset="0"/>
                        </a:rPr>
                        <a:t>Desarrollo Humano con responsabilidad y compromiso</a:t>
                      </a:r>
                      <a:endParaRPr lang="es-CO"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2981515631"/>
                  </a:ext>
                </a:extLst>
              </a:tr>
              <a:tr h="1847206">
                <a:tc>
                  <a:txBody>
                    <a:bodyPr/>
                    <a:lstStyle/>
                    <a:p>
                      <a:pPr algn="ctr">
                        <a:lnSpc>
                          <a:spcPct val="150000"/>
                        </a:lnSpc>
                        <a:spcAft>
                          <a:spcPts val="0"/>
                        </a:spcAft>
                      </a:pPr>
                      <a:r>
                        <a:rPr lang="es-ES" sz="1200" dirty="0">
                          <a:effectLst/>
                          <a:latin typeface="Arial" panose="020B0604020202020204" pitchFamily="34" charset="0"/>
                          <a:cs typeface="Arial" panose="020B0604020202020204" pitchFamily="34" charset="0"/>
                        </a:rPr>
                        <a:t>ACCIONES</a:t>
                      </a:r>
                      <a:endParaRPr lang="es-CO" sz="1200" dirty="0">
                        <a:effectLst/>
                        <a:latin typeface="Arial" panose="020B0604020202020204" pitchFamily="34" charset="0"/>
                        <a:cs typeface="Arial" panose="020B0604020202020204" pitchFamily="34" charset="0"/>
                      </a:endParaRPr>
                    </a:p>
                    <a:p>
                      <a:pPr algn="ctr">
                        <a:lnSpc>
                          <a:spcPct val="150000"/>
                        </a:lnSpc>
                        <a:spcAft>
                          <a:spcPts val="0"/>
                        </a:spcAft>
                      </a:pPr>
                      <a:r>
                        <a:rPr lang="es-ES" sz="1200" dirty="0">
                          <a:effectLst/>
                          <a:latin typeface="Arial" panose="020B0604020202020204" pitchFamily="34" charset="0"/>
                          <a:cs typeface="Arial" panose="020B0604020202020204" pitchFamily="34" charset="0"/>
                        </a:rPr>
                        <a:t>FACULTAD</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just">
                        <a:lnSpc>
                          <a:spcPct val="150000"/>
                        </a:lnSpc>
                        <a:spcAft>
                          <a:spcPts val="0"/>
                        </a:spcAft>
                      </a:pPr>
                      <a:r>
                        <a:rPr lang="es-ES" sz="1200" dirty="0">
                          <a:effectLst/>
                          <a:latin typeface="Arial" panose="020B0604020202020204" pitchFamily="34" charset="0"/>
                          <a:cs typeface="Arial" panose="020B0604020202020204" pitchFamily="34" charset="0"/>
                        </a:rPr>
                        <a:t>-Eventos y sesiones relacionadas con el clima organizacional:</a:t>
                      </a:r>
                      <a:endParaRPr lang="es-CO" sz="1200" dirty="0">
                        <a:effectLst/>
                        <a:latin typeface="Arial" panose="020B0604020202020204" pitchFamily="34" charset="0"/>
                        <a:cs typeface="Arial" panose="020B0604020202020204" pitchFamily="34" charset="0"/>
                      </a:endParaRPr>
                    </a:p>
                    <a:p>
                      <a:pPr algn="just">
                        <a:lnSpc>
                          <a:spcPct val="150000"/>
                        </a:lnSpc>
                        <a:spcAft>
                          <a:spcPts val="0"/>
                        </a:spcAft>
                      </a:pPr>
                      <a:r>
                        <a:rPr lang="es-ES" sz="1200" dirty="0">
                          <a:effectLst/>
                          <a:latin typeface="Arial" panose="020B0604020202020204" pitchFamily="34" charset="0"/>
                          <a:cs typeface="Arial" panose="020B0604020202020204" pitchFamily="34" charset="0"/>
                        </a:rPr>
                        <a:t>Participación Actividades Programadas por la administración.</a:t>
                      </a:r>
                      <a:endParaRPr lang="es-CO" sz="1200" dirty="0">
                        <a:effectLst/>
                        <a:latin typeface="Arial" panose="020B0604020202020204" pitchFamily="34" charset="0"/>
                        <a:cs typeface="Arial" panose="020B0604020202020204" pitchFamily="34" charset="0"/>
                      </a:endParaRPr>
                    </a:p>
                    <a:p>
                      <a:pPr algn="just">
                        <a:lnSpc>
                          <a:spcPct val="150000"/>
                        </a:lnSpc>
                        <a:spcAft>
                          <a:spcPts val="0"/>
                        </a:spcAft>
                      </a:pPr>
                      <a:r>
                        <a:rPr lang="es-ES" sz="1200" dirty="0">
                          <a:effectLst/>
                          <a:latin typeface="Arial" panose="020B0604020202020204" pitchFamily="34" charset="0"/>
                          <a:cs typeface="Arial" panose="020B0604020202020204" pitchFamily="34" charset="0"/>
                        </a:rPr>
                        <a:t>-Eventos convivencia, integración y reconocimiento: Participación Actividades Programadas por la administración</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256640862"/>
                  </a:ext>
                </a:extLst>
              </a:tr>
            </a:tbl>
          </a:graphicData>
        </a:graphic>
      </p:graphicFrame>
    </p:spTree>
    <p:extLst>
      <p:ext uri="{BB962C8B-B14F-4D97-AF65-F5344CB8AC3E}">
        <p14:creationId xmlns:p14="http://schemas.microsoft.com/office/powerpoint/2010/main" val="42012363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 CuadroTexto"/>
          <p:cNvSpPr txBox="1"/>
          <p:nvPr/>
        </p:nvSpPr>
        <p:spPr>
          <a:xfrm>
            <a:off x="1475656" y="3034671"/>
            <a:ext cx="9144447" cy="800219"/>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3. INTERVENCIONES CIUDADANAS Y RESPUESTAS </a:t>
            </a:r>
          </a:p>
          <a:p>
            <a:pPr algn="ctr"/>
            <a:endParaRPr lang="es-CO" sz="2200" b="1" dirty="0">
              <a:latin typeface="Arial" panose="020B0604020202020204" pitchFamily="34" charset="0"/>
              <a:cs typeface="Arial" panose="020B0604020202020204" pitchFamily="34" charset="0"/>
            </a:endParaRPr>
          </a:p>
        </p:txBody>
      </p:sp>
      <p:pic>
        <p:nvPicPr>
          <p:cNvPr id="6"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43659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7 CuadroTexto"/>
          <p:cNvSpPr txBox="1"/>
          <p:nvPr/>
        </p:nvSpPr>
        <p:spPr>
          <a:xfrm>
            <a:off x="1475656" y="3034671"/>
            <a:ext cx="9144447" cy="800219"/>
          </a:xfrm>
          <a:prstGeom prst="rect">
            <a:avLst/>
          </a:prstGeom>
          <a:noFill/>
        </p:spPr>
        <p:txBody>
          <a:bodyPr wrap="square" rtlCol="0">
            <a:spAutoFit/>
          </a:bodyPr>
          <a:lstStyle/>
          <a:p>
            <a:pPr algn="ctr"/>
            <a:r>
              <a:rPr lang="es-CO" sz="2400" b="1" dirty="0" smtClean="0">
                <a:latin typeface="Arial" panose="020B0604020202020204" pitchFamily="34" charset="0"/>
                <a:cs typeface="Arial" panose="020B0604020202020204" pitchFamily="34" charset="0"/>
              </a:rPr>
              <a:t>4. CONCLUSIONES DE LA AUDIENCIA</a:t>
            </a:r>
            <a:endParaRPr lang="es-CO" sz="2400" b="1" dirty="0">
              <a:latin typeface="Arial" panose="020B0604020202020204" pitchFamily="34" charset="0"/>
              <a:cs typeface="Arial" panose="020B0604020202020204" pitchFamily="34" charset="0"/>
            </a:endParaRPr>
          </a:p>
          <a:p>
            <a:pPr algn="ctr"/>
            <a:endParaRPr lang="es-CO" sz="2200" b="1" dirty="0">
              <a:latin typeface="Arial" panose="020B0604020202020204" pitchFamily="34" charset="0"/>
              <a:cs typeface="Arial" panose="020B0604020202020204" pitchFamily="34" charset="0"/>
            </a:endParaRPr>
          </a:p>
        </p:txBody>
      </p:sp>
      <p:pic>
        <p:nvPicPr>
          <p:cNvPr id="7"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25945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idx="4294967295"/>
          </p:nvPr>
        </p:nvSpPr>
        <p:spPr>
          <a:xfrm>
            <a:off x="-16381" y="2622054"/>
            <a:ext cx="12208381" cy="2143125"/>
          </a:xfrm>
          <a:prstGeom prst="rect">
            <a:avLst/>
          </a:prstGeom>
        </p:spPr>
        <p:txBody>
          <a:bodyPr>
            <a:noAutofit/>
          </a:bodyPr>
          <a:lstStyle/>
          <a:p>
            <a:pPr algn="ctr" eaLnBrk="1" hangingPunct="1"/>
            <a:r>
              <a:rPr lang="es-CO" altLang="es-CO" sz="8000" dirty="0" smtClean="0">
                <a:solidFill>
                  <a:srgbClr val="C00000"/>
                </a:solidFill>
                <a:latin typeface="Freestyle Script" pitchFamily="66" charset="0"/>
                <a:cs typeface="Andalus" pitchFamily="18" charset="-78"/>
              </a:rPr>
              <a:t>GRACIAS!</a:t>
            </a:r>
            <a:endParaRPr lang="es-CO" altLang="es-CO" sz="6000" dirty="0">
              <a:solidFill>
                <a:srgbClr val="C00000"/>
              </a:solidFill>
              <a:latin typeface="Brush Script MT" pitchFamily="66" charset="0"/>
              <a:cs typeface="Andalus" pitchFamily="18" charset="-78"/>
            </a:endParaRPr>
          </a:p>
        </p:txBody>
      </p:sp>
      <p:pic>
        <p:nvPicPr>
          <p:cNvPr id="14338"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56002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 CuadroTexto"/>
          <p:cNvSpPr txBox="1"/>
          <p:nvPr/>
        </p:nvSpPr>
        <p:spPr>
          <a:xfrm>
            <a:off x="1475656" y="2812600"/>
            <a:ext cx="9144447" cy="1446550"/>
          </a:xfrm>
          <a:prstGeom prst="rect">
            <a:avLst/>
          </a:prstGeom>
          <a:noFill/>
        </p:spPr>
        <p:txBody>
          <a:bodyPr wrap="square" rtlCol="0">
            <a:spAutoFit/>
          </a:bodyPr>
          <a:lstStyle/>
          <a:p>
            <a:pPr algn="ctr"/>
            <a:r>
              <a:rPr lang="es-CO" sz="2200" b="1" dirty="0">
                <a:latin typeface="Arial" panose="020B0604020202020204" pitchFamily="34" charset="0"/>
                <a:cs typeface="Arial" panose="020B0604020202020204" pitchFamily="34" charset="0"/>
              </a:rPr>
              <a:t>HIMNO NACIONAL DE LA REPUBLICA DE </a:t>
            </a:r>
            <a:r>
              <a:rPr lang="es-CO" sz="2200" b="1" dirty="0" smtClean="0">
                <a:latin typeface="Arial" panose="020B0604020202020204" pitchFamily="34" charset="0"/>
                <a:cs typeface="Arial" panose="020B0604020202020204" pitchFamily="34" charset="0"/>
              </a:rPr>
              <a:t>COLOMBIA</a:t>
            </a:r>
          </a:p>
          <a:p>
            <a:pPr algn="ctr"/>
            <a:endParaRPr lang="es-CO" sz="2200" b="1" dirty="0">
              <a:latin typeface="Arial" panose="020B0604020202020204" pitchFamily="34" charset="0"/>
              <a:cs typeface="Arial" panose="020B0604020202020204" pitchFamily="34" charset="0"/>
            </a:endParaRPr>
          </a:p>
          <a:p>
            <a:pPr algn="ctr"/>
            <a:r>
              <a:rPr lang="es-CO" sz="2200" b="1" dirty="0">
                <a:latin typeface="Arial" panose="020B0604020202020204" pitchFamily="34" charset="0"/>
                <a:cs typeface="Arial" panose="020B0604020202020204" pitchFamily="34" charset="0"/>
              </a:rPr>
              <a:t>HIMNO UNIVERSIDAD SURCOLOMBIANA</a:t>
            </a:r>
          </a:p>
          <a:p>
            <a:pPr algn="ctr"/>
            <a:endParaRPr lang="es-CO" sz="2200" b="1" dirty="0">
              <a:latin typeface="Arial" panose="020B0604020202020204" pitchFamily="34" charset="0"/>
              <a:cs typeface="Arial" panose="020B0604020202020204" pitchFamily="34" charset="0"/>
            </a:endParaRPr>
          </a:p>
        </p:txBody>
      </p:sp>
      <p:sp>
        <p:nvSpPr>
          <p:cNvPr id="4" name="Rectángulo 3"/>
          <p:cNvSpPr/>
          <p:nvPr/>
        </p:nvSpPr>
        <p:spPr>
          <a:xfrm>
            <a:off x="4833253" y="378691"/>
            <a:ext cx="7084421" cy="400110"/>
          </a:xfrm>
          <a:prstGeom prst="rect">
            <a:avLst/>
          </a:prstGeom>
        </p:spPr>
        <p:txBody>
          <a:bodyPr wrap="square">
            <a:spAutoFit/>
          </a:bodyPr>
          <a:lstStyle/>
          <a:p>
            <a:pPr algn="r"/>
            <a:r>
              <a:rPr lang="es-CO" sz="2000" b="1" dirty="0">
                <a:solidFill>
                  <a:schemeClr val="bg1"/>
                </a:solidFill>
                <a:latin typeface="Arial" panose="020B0604020202020204" pitchFamily="34" charset="0"/>
              </a:rPr>
              <a:t>1. INSTALACION DE LA AUDIENCIA DESCENTRALIZADA </a:t>
            </a:r>
            <a:endParaRPr lang="es-CO" sz="2000" dirty="0">
              <a:solidFill>
                <a:schemeClr val="bg1"/>
              </a:solidFill>
            </a:endParaRPr>
          </a:p>
        </p:txBody>
      </p:sp>
      <p:pic>
        <p:nvPicPr>
          <p:cNvPr id="5"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43928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637316" y="378691"/>
            <a:ext cx="7371800" cy="400110"/>
          </a:xfrm>
          <a:prstGeom prst="rect">
            <a:avLst/>
          </a:prstGeom>
        </p:spPr>
        <p:txBody>
          <a:bodyPr wrap="square">
            <a:spAutoFit/>
          </a:bodyPr>
          <a:lstStyle/>
          <a:p>
            <a:pPr algn="r"/>
            <a:r>
              <a:rPr lang="es-CO" sz="2000" b="1" dirty="0">
                <a:solidFill>
                  <a:schemeClr val="bg1"/>
                </a:solidFill>
                <a:latin typeface="Arial" panose="020B0604020202020204" pitchFamily="34" charset="0"/>
              </a:rPr>
              <a:t>2</a:t>
            </a:r>
            <a:r>
              <a:rPr lang="es-CO" sz="2000" b="1" dirty="0" smtClean="0">
                <a:solidFill>
                  <a:schemeClr val="bg1"/>
                </a:solidFill>
                <a:latin typeface="Arial" panose="020B0604020202020204" pitchFamily="34" charset="0"/>
              </a:rPr>
              <a:t>. PRESENTACIÓN DEL INFORME DE GESTIÓN AÑO 2018 </a:t>
            </a:r>
            <a:endParaRPr lang="es-CO" sz="2000" dirty="0">
              <a:solidFill>
                <a:schemeClr val="bg1"/>
              </a:solidFill>
            </a:endParaRPr>
          </a:p>
        </p:txBody>
      </p:sp>
      <p:sp>
        <p:nvSpPr>
          <p:cNvPr id="5" name="8 CuadroTexto"/>
          <p:cNvSpPr txBox="1"/>
          <p:nvPr/>
        </p:nvSpPr>
        <p:spPr>
          <a:xfrm>
            <a:off x="2624216" y="2166825"/>
            <a:ext cx="7010400" cy="2631490"/>
          </a:xfrm>
          <a:prstGeom prst="rect">
            <a:avLst/>
          </a:prstGeom>
          <a:noFill/>
        </p:spPr>
        <p:txBody>
          <a:bodyPr wrap="square" rtlCol="0">
            <a:spAutoFit/>
          </a:bodyPr>
          <a:lstStyle/>
          <a:p>
            <a:pPr algn="ctr">
              <a:lnSpc>
                <a:spcPct val="150000"/>
              </a:lnSpc>
            </a:pPr>
            <a:r>
              <a:rPr lang="es-CO" sz="2200" b="1" dirty="0">
                <a:latin typeface="Arial" panose="020B0604020202020204" pitchFamily="34" charset="0"/>
                <a:cs typeface="Arial" panose="020B0604020202020204" pitchFamily="34" charset="0"/>
              </a:rPr>
              <a:t>SUBSISTEMA DE </a:t>
            </a:r>
            <a:r>
              <a:rPr lang="es-CO" sz="2200" b="1" dirty="0" smtClean="0">
                <a:latin typeface="Arial" panose="020B0604020202020204" pitchFamily="34" charset="0"/>
                <a:cs typeface="Arial" panose="020B0604020202020204" pitchFamily="34" charset="0"/>
              </a:rPr>
              <a:t>FORMACIÓN</a:t>
            </a:r>
            <a:endParaRPr lang="es-CO" sz="2200" b="1" dirty="0">
              <a:latin typeface="Arial" panose="020B0604020202020204" pitchFamily="34" charset="0"/>
              <a:cs typeface="Arial" panose="020B0604020202020204" pitchFamily="34" charset="0"/>
            </a:endParaRPr>
          </a:p>
          <a:p>
            <a:pPr algn="ctr">
              <a:lnSpc>
                <a:spcPct val="150000"/>
              </a:lnSpc>
            </a:pPr>
            <a:r>
              <a:rPr lang="es-CO" sz="2200" b="1" dirty="0">
                <a:latin typeface="Arial" panose="020B0604020202020204" pitchFamily="34" charset="0"/>
                <a:cs typeface="Arial" panose="020B0604020202020204" pitchFamily="34" charset="0"/>
              </a:rPr>
              <a:t>SUBSISTEMA DE INVESTIGACIÓN</a:t>
            </a:r>
          </a:p>
          <a:p>
            <a:pPr algn="ctr">
              <a:lnSpc>
                <a:spcPct val="150000"/>
              </a:lnSpc>
            </a:pPr>
            <a:r>
              <a:rPr lang="es-CO" sz="2200" b="1" dirty="0">
                <a:latin typeface="Arial" panose="020B0604020202020204" pitchFamily="34" charset="0"/>
                <a:cs typeface="Arial" panose="020B0604020202020204" pitchFamily="34" charset="0"/>
              </a:rPr>
              <a:t>SUBSISTEMA DE PROYECCIÓN SOCIAL</a:t>
            </a:r>
          </a:p>
          <a:p>
            <a:pPr algn="ctr">
              <a:lnSpc>
                <a:spcPct val="150000"/>
              </a:lnSpc>
            </a:pPr>
            <a:r>
              <a:rPr lang="es-CO" sz="2200" b="1" dirty="0">
                <a:latin typeface="Arial" panose="020B0604020202020204" pitchFamily="34" charset="0"/>
                <a:cs typeface="Arial" panose="020B0604020202020204" pitchFamily="34" charset="0"/>
              </a:rPr>
              <a:t>SUBSISTEMA BIENESTAR UNIVERSITARIO</a:t>
            </a:r>
          </a:p>
          <a:p>
            <a:pPr algn="ctr">
              <a:lnSpc>
                <a:spcPct val="150000"/>
              </a:lnSpc>
            </a:pPr>
            <a:r>
              <a:rPr lang="es-CO" sz="2200" b="1" dirty="0">
                <a:latin typeface="Arial" panose="020B0604020202020204" pitchFamily="34" charset="0"/>
                <a:cs typeface="Arial" panose="020B0604020202020204" pitchFamily="34" charset="0"/>
              </a:rPr>
              <a:t>SUBSISTEMA </a:t>
            </a:r>
            <a:r>
              <a:rPr lang="es-CO" sz="2200" b="1" dirty="0" smtClean="0">
                <a:latin typeface="Arial" panose="020B0604020202020204" pitchFamily="34" charset="0"/>
                <a:cs typeface="Arial" panose="020B0604020202020204" pitchFamily="34" charset="0"/>
              </a:rPr>
              <a:t>ADMINISTRATIVO</a:t>
            </a:r>
            <a:endParaRPr lang="es-CO" sz="2200" b="1" dirty="0">
              <a:latin typeface="Arial" panose="020B0604020202020204" pitchFamily="34" charset="0"/>
              <a:cs typeface="Arial" panose="020B0604020202020204" pitchFamily="34" charset="0"/>
            </a:endParaRPr>
          </a:p>
        </p:txBody>
      </p:sp>
      <p:pic>
        <p:nvPicPr>
          <p:cNvPr id="6"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35119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2799786318"/>
              </p:ext>
            </p:extLst>
          </p:nvPr>
        </p:nvGraphicFramePr>
        <p:xfrm>
          <a:off x="178677" y="2091558"/>
          <a:ext cx="11540358" cy="3594538"/>
        </p:xfrm>
        <a:graphic>
          <a:graphicData uri="http://schemas.openxmlformats.org/drawingml/2006/table">
            <a:tbl>
              <a:tblPr firstRow="1" firstCol="1" bandRow="1">
                <a:tableStyleId>{0660B408-B3CF-4A94-85FC-2B1E0A45F4A2}</a:tableStyleId>
              </a:tblPr>
              <a:tblGrid>
                <a:gridCol w="1700464">
                  <a:extLst>
                    <a:ext uri="{9D8B030D-6E8A-4147-A177-3AD203B41FA5}">
                      <a16:colId xmlns="" xmlns:a16="http://schemas.microsoft.com/office/drawing/2014/main" val="3135936623"/>
                    </a:ext>
                  </a:extLst>
                </a:gridCol>
                <a:gridCol w="1700464">
                  <a:extLst>
                    <a:ext uri="{9D8B030D-6E8A-4147-A177-3AD203B41FA5}">
                      <a16:colId xmlns="" xmlns:a16="http://schemas.microsoft.com/office/drawing/2014/main" val="3669267117"/>
                    </a:ext>
                  </a:extLst>
                </a:gridCol>
                <a:gridCol w="4069715">
                  <a:extLst>
                    <a:ext uri="{9D8B030D-6E8A-4147-A177-3AD203B41FA5}">
                      <a16:colId xmlns="" xmlns:a16="http://schemas.microsoft.com/office/drawing/2014/main" val="3551819853"/>
                    </a:ext>
                  </a:extLst>
                </a:gridCol>
                <a:gridCol w="4069715">
                  <a:extLst>
                    <a:ext uri="{9D8B030D-6E8A-4147-A177-3AD203B41FA5}">
                      <a16:colId xmlns="" xmlns:a16="http://schemas.microsoft.com/office/drawing/2014/main" val="4068458589"/>
                    </a:ext>
                  </a:extLst>
                </a:gridCol>
              </a:tblGrid>
              <a:tr h="250718">
                <a:tc gridSpan="3">
                  <a:txBody>
                    <a:bodyPr/>
                    <a:lstStyle/>
                    <a:p>
                      <a:pPr algn="ctr">
                        <a:spcAft>
                          <a:spcPts val="0"/>
                        </a:spcAft>
                      </a:pPr>
                      <a:r>
                        <a:rPr lang="es-ES" sz="1200" dirty="0">
                          <a:effectLst/>
                          <a:latin typeface="Arial" panose="020B0604020202020204" pitchFamily="34" charset="0"/>
                          <a:cs typeface="Arial" panose="020B0604020202020204" pitchFamily="34" charset="0"/>
                        </a:rPr>
                        <a:t>PROPUESTA DE MEJORA</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tc hMerge="1">
                  <a:txBody>
                    <a:bodyPr/>
                    <a:lstStyle/>
                    <a:p>
                      <a:endParaRPr lang="es-CO"/>
                    </a:p>
                  </a:txBody>
                  <a:tcPr/>
                </a:tc>
                <a:tc hMerge="1">
                  <a:txBody>
                    <a:bodyPr/>
                    <a:lstStyle/>
                    <a:p>
                      <a:endParaRPr lang="es-CO"/>
                    </a:p>
                  </a:txBody>
                  <a:tcPr/>
                </a:tc>
                <a:tc rowSpan="2">
                  <a:txBody>
                    <a:bodyPr/>
                    <a:lstStyle/>
                    <a:p>
                      <a:pPr algn="ctr">
                        <a:spcAft>
                          <a:spcPts val="0"/>
                        </a:spcAft>
                      </a:pPr>
                      <a:r>
                        <a:rPr lang="es-ES" sz="1200" dirty="0">
                          <a:effectLst/>
                          <a:latin typeface="Arial" panose="020B0604020202020204" pitchFamily="34" charset="0"/>
                          <a:cs typeface="Arial" panose="020B0604020202020204" pitchFamily="34" charset="0"/>
                        </a:rPr>
                        <a:t>EJECUCIÓN 2018</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2837595212"/>
                  </a:ext>
                </a:extLst>
              </a:tr>
              <a:tr h="278574">
                <a:tc>
                  <a:txBody>
                    <a:bodyPr/>
                    <a:lstStyle/>
                    <a:p>
                      <a:pPr algn="ctr">
                        <a:spcAft>
                          <a:spcPts val="0"/>
                        </a:spcAft>
                      </a:pPr>
                      <a:r>
                        <a:rPr lang="es-ES" sz="1000">
                          <a:effectLst/>
                          <a:latin typeface="Arial" panose="020B0604020202020204" pitchFamily="34" charset="0"/>
                          <a:cs typeface="Arial" panose="020B0604020202020204" pitchFamily="34" charset="0"/>
                        </a:rPr>
                        <a:t>Subsistema</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tc>
                  <a:txBody>
                    <a:bodyPr/>
                    <a:lstStyle/>
                    <a:p>
                      <a:pPr algn="ctr">
                        <a:spcAft>
                          <a:spcPts val="0"/>
                        </a:spcAft>
                      </a:pPr>
                      <a:r>
                        <a:rPr lang="es-ES" sz="1000">
                          <a:effectLst/>
                          <a:latin typeface="Arial" panose="020B0604020202020204" pitchFamily="34" charset="0"/>
                          <a:cs typeface="Arial" panose="020B0604020202020204" pitchFamily="34" charset="0"/>
                        </a:rPr>
                        <a:t>Proyecto</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tc>
                  <a:txBody>
                    <a:bodyPr/>
                    <a:lstStyle/>
                    <a:p>
                      <a:pPr algn="ctr">
                        <a:spcAft>
                          <a:spcPts val="0"/>
                        </a:spcAft>
                      </a:pPr>
                      <a:r>
                        <a:rPr lang="es-ES" sz="1000" dirty="0">
                          <a:effectLst/>
                          <a:latin typeface="Arial" panose="020B0604020202020204" pitchFamily="34" charset="0"/>
                          <a:cs typeface="Arial" panose="020B0604020202020204" pitchFamily="34" charset="0"/>
                        </a:rPr>
                        <a:t>Objetivo</a:t>
                      </a:r>
                      <a:endParaRPr lang="es-CO" sz="10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tc vMerge="1">
                  <a:txBody>
                    <a:bodyPr/>
                    <a:lstStyle/>
                    <a:p>
                      <a:endParaRPr lang="es-CO"/>
                    </a:p>
                  </a:txBody>
                  <a:tcPr/>
                </a:tc>
                <a:extLst>
                  <a:ext uri="{0D108BD9-81ED-4DB2-BD59-A6C34878D82A}">
                    <a16:rowId xmlns="" xmlns:a16="http://schemas.microsoft.com/office/drawing/2014/main" val="2498980102"/>
                  </a:ext>
                </a:extLst>
              </a:tr>
              <a:tr h="752151">
                <a:tc rowSpan="3">
                  <a:txBody>
                    <a:bodyPr/>
                    <a:lstStyle/>
                    <a:p>
                      <a:pPr marL="71755" marR="71755" algn="ctr">
                        <a:spcAft>
                          <a:spcPts val="0"/>
                        </a:spcAft>
                      </a:pPr>
                      <a:r>
                        <a:rPr lang="es-ES" sz="1000" dirty="0">
                          <a:effectLst/>
                          <a:latin typeface="Arial" panose="020B0604020202020204" pitchFamily="34" charset="0"/>
                          <a:cs typeface="Arial" panose="020B0604020202020204" pitchFamily="34" charset="0"/>
                        </a:rPr>
                        <a:t>F O R M A C I O N</a:t>
                      </a:r>
                      <a:endParaRPr lang="es-CO" sz="10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vert="vert270" anchor="ctr"/>
                </a:tc>
                <a:tc>
                  <a:txBody>
                    <a:bodyPr/>
                    <a:lstStyle/>
                    <a:p>
                      <a:pPr algn="ctr">
                        <a:lnSpc>
                          <a:spcPct val="115000"/>
                        </a:lnSpc>
                        <a:spcAft>
                          <a:spcPts val="0"/>
                        </a:spcAft>
                      </a:pPr>
                      <a:r>
                        <a:rPr lang="es-CO" sz="1000" kern="1200">
                          <a:effectLst/>
                          <a:latin typeface="Arial" panose="020B0604020202020204" pitchFamily="34" charset="0"/>
                          <a:cs typeface="Arial" panose="020B0604020202020204" pitchFamily="34" charset="0"/>
                        </a:rPr>
                        <a:t>Programa Biología Aplicada</a:t>
                      </a:r>
                      <a:endParaRPr lang="es-CO" sz="100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1000" kern="1200" dirty="0">
                          <a:effectLst/>
                          <a:latin typeface="Arial" panose="020B0604020202020204" pitchFamily="34" charset="0"/>
                          <a:cs typeface="Arial" panose="020B0604020202020204" pitchFamily="34" charset="0"/>
                        </a:rPr>
                        <a:t>Fortalecimiento programa académico</a:t>
                      </a:r>
                      <a:endParaRPr lang="es-CO" sz="10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spcAft>
                          <a:spcPts val="0"/>
                        </a:spcAft>
                      </a:pPr>
                      <a:r>
                        <a:rPr lang="es-ES" sz="1000">
                          <a:effectLst/>
                          <a:latin typeface="Arial" panose="020B0604020202020204" pitchFamily="34" charset="0"/>
                          <a:cs typeface="Arial" panose="020B0604020202020204" pitchFamily="34" charset="0"/>
                        </a:rPr>
                        <a:t>Se oferto el programa en el segundo semestre de 2018, con 110 inscritos de los cuales fueron admitidos 45 estudiantes, se gestionó un espacio físico en el 224 como oficina administrativa del programa.</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4205644026"/>
                  </a:ext>
                </a:extLst>
              </a:tr>
              <a:tr h="808794">
                <a:tc vMerge="1">
                  <a:txBody>
                    <a:bodyPr/>
                    <a:lstStyle/>
                    <a:p>
                      <a:endParaRPr lang="es-CO"/>
                    </a:p>
                  </a:txBody>
                  <a:tcPr/>
                </a:tc>
                <a:tc>
                  <a:txBody>
                    <a:bodyPr/>
                    <a:lstStyle/>
                    <a:p>
                      <a:pPr algn="ctr">
                        <a:lnSpc>
                          <a:spcPct val="115000"/>
                        </a:lnSpc>
                        <a:spcAft>
                          <a:spcPts val="1000"/>
                        </a:spcAft>
                      </a:pPr>
                      <a:r>
                        <a:rPr lang="es-CO" sz="1000" kern="1200" dirty="0">
                          <a:effectLst/>
                          <a:latin typeface="Arial" panose="020B0604020202020204" pitchFamily="34" charset="0"/>
                          <a:cs typeface="Arial" panose="020B0604020202020204" pitchFamily="34" charset="0"/>
                        </a:rPr>
                        <a:t>Especialización en Estadística</a:t>
                      </a:r>
                      <a:endParaRPr lang="es-CO" sz="1000" dirty="0">
                        <a:effectLst/>
                        <a:latin typeface="Arial" panose="020B0604020202020204" pitchFamily="34" charset="0"/>
                        <a:cs typeface="Arial" panose="020B0604020202020204" pitchFamily="34" charset="0"/>
                      </a:endParaRPr>
                    </a:p>
                    <a:p>
                      <a:pPr algn="ctr">
                        <a:lnSpc>
                          <a:spcPct val="115000"/>
                        </a:lnSpc>
                        <a:spcAft>
                          <a:spcPts val="0"/>
                        </a:spcAft>
                      </a:pPr>
                      <a:r>
                        <a:rPr lang="es-CO" sz="1000" dirty="0">
                          <a:effectLst/>
                          <a:latin typeface="Arial" panose="020B0604020202020204" pitchFamily="34" charset="0"/>
                          <a:cs typeface="Arial" panose="020B0604020202020204" pitchFamily="34" charset="0"/>
                        </a:rPr>
                        <a:t> </a:t>
                      </a:r>
                      <a:endParaRPr lang="es-CO" sz="10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1000" kern="1200" dirty="0">
                          <a:effectLst/>
                          <a:latin typeface="Arial" panose="020B0604020202020204" pitchFamily="34" charset="0"/>
                          <a:cs typeface="Arial" panose="020B0604020202020204" pitchFamily="34" charset="0"/>
                        </a:rPr>
                        <a:t>Aprobación y fortalecimiento programa de posgrado</a:t>
                      </a:r>
                      <a:endParaRPr lang="es-CO" sz="10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spcAft>
                          <a:spcPts val="0"/>
                        </a:spcAft>
                      </a:pPr>
                      <a:r>
                        <a:rPr lang="es-ES" sz="1000">
                          <a:effectLst/>
                          <a:latin typeface="Arial" panose="020B0604020202020204" pitchFamily="34" charset="0"/>
                          <a:cs typeface="Arial" panose="020B0604020202020204" pitchFamily="34" charset="0"/>
                        </a:rPr>
                        <a:t>Se oferto la primera cohorte en el segundo semestre del 2018, con 40 inscritos de los cuales fueron admitidos 29 estudiantes, se gestionó un espacio físico en el 224 como oficina administrativa del posgrado.</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2373659578"/>
                  </a:ext>
                </a:extLst>
              </a:tr>
              <a:tr h="1504301">
                <a:tc vMerge="1">
                  <a:txBody>
                    <a:bodyPr/>
                    <a:lstStyle/>
                    <a:p>
                      <a:endParaRPr lang="es-CO"/>
                    </a:p>
                  </a:txBody>
                  <a:tcPr/>
                </a:tc>
                <a:tc>
                  <a:txBody>
                    <a:bodyPr/>
                    <a:lstStyle/>
                    <a:p>
                      <a:pPr algn="ctr">
                        <a:spcAft>
                          <a:spcPts val="0"/>
                        </a:spcAft>
                      </a:pPr>
                      <a:r>
                        <a:rPr lang="es-CO" sz="1000" kern="1200" dirty="0">
                          <a:effectLst/>
                          <a:latin typeface="Arial" panose="020B0604020202020204" pitchFamily="34" charset="0"/>
                          <a:cs typeface="Arial" panose="020B0604020202020204" pitchFamily="34" charset="0"/>
                        </a:rPr>
                        <a:t>Diplomados en Ciencias Básicas, apoyados en TIC:</a:t>
                      </a:r>
                      <a:endParaRPr lang="es-CO" sz="1000" dirty="0">
                        <a:effectLst/>
                        <a:latin typeface="Arial" panose="020B0604020202020204" pitchFamily="34" charset="0"/>
                        <a:cs typeface="Arial" panose="020B0604020202020204" pitchFamily="34" charset="0"/>
                      </a:endParaRPr>
                    </a:p>
                    <a:p>
                      <a:pPr algn="ctr">
                        <a:spcAft>
                          <a:spcPts val="0"/>
                        </a:spcAft>
                      </a:pPr>
                      <a:r>
                        <a:rPr lang="es-CO" sz="1000" kern="1200" dirty="0">
                          <a:effectLst/>
                          <a:latin typeface="Arial" panose="020B0604020202020204" pitchFamily="34" charset="0"/>
                          <a:cs typeface="Arial" panose="020B0604020202020204" pitchFamily="34" charset="0"/>
                        </a:rPr>
                        <a:t>- Métodos Estadísticos</a:t>
                      </a:r>
                      <a:endParaRPr lang="es-CO" sz="1000" dirty="0">
                        <a:effectLst/>
                        <a:latin typeface="Arial" panose="020B0604020202020204" pitchFamily="34" charset="0"/>
                        <a:cs typeface="Arial" panose="020B0604020202020204" pitchFamily="34" charset="0"/>
                      </a:endParaRPr>
                    </a:p>
                    <a:p>
                      <a:pPr algn="ctr">
                        <a:spcAft>
                          <a:spcPts val="0"/>
                        </a:spcAft>
                      </a:pPr>
                      <a:r>
                        <a:rPr lang="es-CO" sz="1000" kern="1200" dirty="0">
                          <a:effectLst/>
                          <a:latin typeface="Arial" panose="020B0604020202020204" pitchFamily="34" charset="0"/>
                          <a:cs typeface="Arial" panose="020B0604020202020204" pitchFamily="34" charset="0"/>
                        </a:rPr>
                        <a:t>- Física</a:t>
                      </a:r>
                      <a:endParaRPr lang="es-CO" sz="1000" dirty="0">
                        <a:effectLst/>
                        <a:latin typeface="Arial" panose="020B0604020202020204" pitchFamily="34" charset="0"/>
                        <a:cs typeface="Arial" panose="020B0604020202020204" pitchFamily="34" charset="0"/>
                      </a:endParaRPr>
                    </a:p>
                    <a:p>
                      <a:pPr algn="ctr">
                        <a:spcAft>
                          <a:spcPts val="0"/>
                        </a:spcAft>
                      </a:pPr>
                      <a:r>
                        <a:rPr lang="es-CO" sz="1000" kern="1200" dirty="0">
                          <a:effectLst/>
                          <a:latin typeface="Arial" panose="020B0604020202020204" pitchFamily="34" charset="0"/>
                          <a:cs typeface="Arial" panose="020B0604020202020204" pitchFamily="34" charset="0"/>
                        </a:rPr>
                        <a:t>- Preuniversitario</a:t>
                      </a:r>
                      <a:endParaRPr lang="es-CO" sz="1000" dirty="0">
                        <a:effectLst/>
                        <a:latin typeface="Arial" panose="020B0604020202020204" pitchFamily="34" charset="0"/>
                        <a:cs typeface="Arial" panose="020B0604020202020204" pitchFamily="34" charset="0"/>
                      </a:endParaRPr>
                    </a:p>
                    <a:p>
                      <a:pPr algn="ctr">
                        <a:spcAft>
                          <a:spcPts val="0"/>
                        </a:spcAft>
                      </a:pPr>
                      <a:r>
                        <a:rPr lang="es-CO" sz="1000" dirty="0">
                          <a:effectLst/>
                          <a:latin typeface="Arial" panose="020B0604020202020204" pitchFamily="34" charset="0"/>
                          <a:cs typeface="Arial" panose="020B0604020202020204" pitchFamily="34" charset="0"/>
                        </a:rPr>
                        <a:t> </a:t>
                      </a:r>
                      <a:endParaRPr lang="es-CO" sz="10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1000" kern="1200" dirty="0">
                          <a:effectLst/>
                          <a:latin typeface="Arial" panose="020B0604020202020204" pitchFamily="34" charset="0"/>
                          <a:cs typeface="Arial" panose="020B0604020202020204" pitchFamily="34" charset="0"/>
                        </a:rPr>
                        <a:t>Aprobación Diplomados</a:t>
                      </a:r>
                      <a:endParaRPr lang="es-CO" sz="10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1000" kern="1200" dirty="0">
                          <a:effectLst/>
                          <a:latin typeface="Arial" panose="020B0604020202020204" pitchFamily="34" charset="0"/>
                          <a:cs typeface="Arial" panose="020B0604020202020204" pitchFamily="34" charset="0"/>
                        </a:rPr>
                        <a:t>Se oferto el diplomado en métodos estadísticos cohorte III con un total de 20 estudiantes.</a:t>
                      </a:r>
                      <a:endParaRPr lang="es-CO" sz="1000" dirty="0">
                        <a:effectLst/>
                        <a:latin typeface="Arial" panose="020B0604020202020204" pitchFamily="34" charset="0"/>
                        <a:cs typeface="Arial" panose="020B0604020202020204" pitchFamily="34" charset="0"/>
                      </a:endParaRPr>
                    </a:p>
                    <a:p>
                      <a:pPr algn="ctr">
                        <a:lnSpc>
                          <a:spcPct val="115000"/>
                        </a:lnSpc>
                        <a:spcAft>
                          <a:spcPts val="0"/>
                        </a:spcAft>
                      </a:pPr>
                      <a:r>
                        <a:rPr lang="es-CO" sz="1000" kern="1200" dirty="0">
                          <a:effectLst/>
                          <a:latin typeface="Arial" panose="020B0604020202020204" pitchFamily="34" charset="0"/>
                          <a:cs typeface="Arial" panose="020B0604020202020204" pitchFamily="34" charset="0"/>
                        </a:rPr>
                        <a:t> </a:t>
                      </a:r>
                      <a:endParaRPr lang="es-CO" sz="1000" dirty="0">
                        <a:effectLst/>
                        <a:latin typeface="Arial" panose="020B0604020202020204" pitchFamily="34" charset="0"/>
                        <a:cs typeface="Arial" panose="020B0604020202020204" pitchFamily="34" charset="0"/>
                      </a:endParaRPr>
                    </a:p>
                    <a:p>
                      <a:pPr algn="ctr">
                        <a:lnSpc>
                          <a:spcPct val="115000"/>
                        </a:lnSpc>
                        <a:spcAft>
                          <a:spcPts val="0"/>
                        </a:spcAft>
                      </a:pPr>
                      <a:r>
                        <a:rPr lang="es-CO" sz="1000" dirty="0">
                          <a:effectLst/>
                          <a:latin typeface="Arial" panose="020B0604020202020204" pitchFamily="34" charset="0"/>
                          <a:cs typeface="Arial" panose="020B0604020202020204" pitchFamily="34" charset="0"/>
                        </a:rPr>
                        <a:t> </a:t>
                      </a:r>
                      <a:endParaRPr lang="es-CO" sz="10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extLst>
                  <a:ext uri="{0D108BD9-81ED-4DB2-BD59-A6C34878D82A}">
                    <a16:rowId xmlns="" xmlns:a16="http://schemas.microsoft.com/office/drawing/2014/main" val="130195921"/>
                  </a:ext>
                </a:extLst>
              </a:tr>
            </a:tbl>
          </a:graphicData>
        </a:graphic>
      </p:graphicFrame>
      <p:sp>
        <p:nvSpPr>
          <p:cNvPr id="5" name="Rectángulo 4"/>
          <p:cNvSpPr/>
          <p:nvPr/>
        </p:nvSpPr>
        <p:spPr>
          <a:xfrm>
            <a:off x="2438401" y="1327721"/>
            <a:ext cx="8050924" cy="646331"/>
          </a:xfrm>
          <a:prstGeom prst="rect">
            <a:avLst/>
          </a:prstGeom>
        </p:spPr>
        <p:txBody>
          <a:bodyPr wrap="square">
            <a:spAutoFit/>
          </a:bodyPr>
          <a:lstStyle/>
          <a:p>
            <a:r>
              <a:rPr lang="es-ES" b="1" dirty="0">
                <a:latin typeface="Arial" panose="020B0604020202020204" pitchFamily="34" charset="0"/>
                <a:cs typeface="Arial" panose="020B0604020202020204" pitchFamily="34" charset="0"/>
              </a:rPr>
              <a:t>EJECUCIÓN 2018 CON RESPECTO A LA PROPUESTA DE MEJORA</a:t>
            </a:r>
            <a:r>
              <a:rPr lang="es-CO" dirty="0"/>
              <a:t/>
            </a:r>
            <a:br>
              <a:rPr lang="es-CO" dirty="0"/>
            </a:br>
            <a:endParaRPr lang="es-CO" dirty="0"/>
          </a:p>
        </p:txBody>
      </p:sp>
    </p:spTree>
    <p:extLst>
      <p:ext uri="{BB962C8B-B14F-4D97-AF65-F5344CB8AC3E}">
        <p14:creationId xmlns:p14="http://schemas.microsoft.com/office/powerpoint/2010/main" val="18858430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200368228"/>
              </p:ext>
            </p:extLst>
          </p:nvPr>
        </p:nvGraphicFramePr>
        <p:xfrm>
          <a:off x="325822" y="1324303"/>
          <a:ext cx="11540358" cy="4986032"/>
        </p:xfrm>
        <a:graphic>
          <a:graphicData uri="http://schemas.openxmlformats.org/drawingml/2006/table">
            <a:tbl>
              <a:tblPr firstRow="1" firstCol="1" bandRow="1">
                <a:tableStyleId>{0660B408-B3CF-4A94-85FC-2B1E0A45F4A2}</a:tableStyleId>
              </a:tblPr>
              <a:tblGrid>
                <a:gridCol w="1700464">
                  <a:extLst>
                    <a:ext uri="{9D8B030D-6E8A-4147-A177-3AD203B41FA5}">
                      <a16:colId xmlns="" xmlns:a16="http://schemas.microsoft.com/office/drawing/2014/main" val="3135936623"/>
                    </a:ext>
                  </a:extLst>
                </a:gridCol>
                <a:gridCol w="1700464">
                  <a:extLst>
                    <a:ext uri="{9D8B030D-6E8A-4147-A177-3AD203B41FA5}">
                      <a16:colId xmlns="" xmlns:a16="http://schemas.microsoft.com/office/drawing/2014/main" val="3669267117"/>
                    </a:ext>
                  </a:extLst>
                </a:gridCol>
                <a:gridCol w="4069715">
                  <a:extLst>
                    <a:ext uri="{9D8B030D-6E8A-4147-A177-3AD203B41FA5}">
                      <a16:colId xmlns="" xmlns:a16="http://schemas.microsoft.com/office/drawing/2014/main" val="3551819853"/>
                    </a:ext>
                  </a:extLst>
                </a:gridCol>
                <a:gridCol w="4069715">
                  <a:extLst>
                    <a:ext uri="{9D8B030D-6E8A-4147-A177-3AD203B41FA5}">
                      <a16:colId xmlns="" xmlns:a16="http://schemas.microsoft.com/office/drawing/2014/main" val="4068458589"/>
                    </a:ext>
                  </a:extLst>
                </a:gridCol>
              </a:tblGrid>
              <a:tr h="167193">
                <a:tc gridSpan="3">
                  <a:txBody>
                    <a:bodyPr/>
                    <a:lstStyle/>
                    <a:p>
                      <a:pPr algn="ctr">
                        <a:spcAft>
                          <a:spcPts val="0"/>
                        </a:spcAft>
                      </a:pPr>
                      <a:r>
                        <a:rPr lang="es-ES" sz="1400" dirty="0">
                          <a:effectLst/>
                          <a:latin typeface="Arial" panose="020B0604020202020204" pitchFamily="34" charset="0"/>
                          <a:cs typeface="Arial" panose="020B0604020202020204" pitchFamily="34" charset="0"/>
                        </a:rPr>
                        <a:t>PROPUESTA DE MEJORA</a:t>
                      </a:r>
                      <a:endParaRPr lang="es-CO" sz="14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tc hMerge="1">
                  <a:txBody>
                    <a:bodyPr/>
                    <a:lstStyle/>
                    <a:p>
                      <a:endParaRPr lang="es-CO"/>
                    </a:p>
                  </a:txBody>
                  <a:tcPr/>
                </a:tc>
                <a:tc hMerge="1">
                  <a:txBody>
                    <a:bodyPr/>
                    <a:lstStyle/>
                    <a:p>
                      <a:endParaRPr lang="es-CO"/>
                    </a:p>
                  </a:txBody>
                  <a:tcPr/>
                </a:tc>
                <a:tc rowSpan="2">
                  <a:txBody>
                    <a:bodyPr/>
                    <a:lstStyle/>
                    <a:p>
                      <a:pPr algn="ctr">
                        <a:spcAft>
                          <a:spcPts val="0"/>
                        </a:spcAft>
                      </a:pPr>
                      <a:r>
                        <a:rPr lang="es-ES" sz="1400" dirty="0">
                          <a:effectLst/>
                          <a:latin typeface="Arial" panose="020B0604020202020204" pitchFamily="34" charset="0"/>
                          <a:cs typeface="Arial" panose="020B0604020202020204" pitchFamily="34" charset="0"/>
                        </a:rPr>
                        <a:t>EJECUCIÓN 2018</a:t>
                      </a:r>
                      <a:endParaRPr lang="es-CO" sz="14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2837595212"/>
                  </a:ext>
                </a:extLst>
              </a:tr>
              <a:tr h="185771">
                <a:tc>
                  <a:txBody>
                    <a:bodyPr/>
                    <a:lstStyle/>
                    <a:p>
                      <a:pPr algn="ctr">
                        <a:spcAft>
                          <a:spcPts val="0"/>
                        </a:spcAft>
                      </a:pPr>
                      <a:r>
                        <a:rPr lang="es-ES" sz="900">
                          <a:effectLst/>
                          <a:latin typeface="Arial" panose="020B0604020202020204" pitchFamily="34" charset="0"/>
                          <a:cs typeface="Arial" panose="020B0604020202020204" pitchFamily="34" charset="0"/>
                        </a:rPr>
                        <a:t>Subsistema</a:t>
                      </a:r>
                      <a:endParaRPr lang="es-CO" sz="90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tc>
                  <a:txBody>
                    <a:bodyPr/>
                    <a:lstStyle/>
                    <a:p>
                      <a:pPr algn="ctr">
                        <a:spcAft>
                          <a:spcPts val="0"/>
                        </a:spcAft>
                      </a:pPr>
                      <a:r>
                        <a:rPr lang="es-ES" sz="900">
                          <a:effectLst/>
                          <a:latin typeface="Arial" panose="020B0604020202020204" pitchFamily="34" charset="0"/>
                          <a:cs typeface="Arial" panose="020B0604020202020204" pitchFamily="34" charset="0"/>
                        </a:rPr>
                        <a:t>Proyecto</a:t>
                      </a:r>
                      <a:endParaRPr lang="es-CO" sz="90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tc>
                  <a:txBody>
                    <a:bodyPr/>
                    <a:lstStyle/>
                    <a:p>
                      <a:pPr algn="ctr">
                        <a:spcAft>
                          <a:spcPts val="0"/>
                        </a:spcAft>
                      </a:pPr>
                      <a:r>
                        <a:rPr lang="es-ES" sz="900" dirty="0">
                          <a:effectLst/>
                          <a:latin typeface="Arial" panose="020B0604020202020204" pitchFamily="34" charset="0"/>
                          <a:cs typeface="Arial" panose="020B0604020202020204" pitchFamily="34" charset="0"/>
                        </a:rPr>
                        <a:t>Objetivo</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tc vMerge="1">
                  <a:txBody>
                    <a:bodyPr/>
                    <a:lstStyle/>
                    <a:p>
                      <a:endParaRPr lang="es-CO"/>
                    </a:p>
                  </a:txBody>
                  <a:tcPr/>
                </a:tc>
                <a:extLst>
                  <a:ext uri="{0D108BD9-81ED-4DB2-BD59-A6C34878D82A}">
                    <a16:rowId xmlns="" xmlns:a16="http://schemas.microsoft.com/office/drawing/2014/main" val="2498980102"/>
                  </a:ext>
                </a:extLst>
              </a:tr>
              <a:tr h="384547">
                <a:tc rowSpan="4">
                  <a:txBody>
                    <a:bodyPr/>
                    <a:lstStyle/>
                    <a:p>
                      <a:pPr marL="71755" marR="71755" algn="ctr">
                        <a:spcAft>
                          <a:spcPts val="0"/>
                        </a:spcAft>
                      </a:pPr>
                      <a:r>
                        <a:rPr lang="pt-BR" sz="900" dirty="0">
                          <a:effectLst/>
                          <a:latin typeface="Arial" panose="020B0604020202020204" pitchFamily="34" charset="0"/>
                          <a:cs typeface="Arial" panose="020B0604020202020204" pitchFamily="34" charset="0"/>
                        </a:rPr>
                        <a:t>I N V E S T I G A C I O N</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vert="vert270" anchor="ctr"/>
                </a:tc>
                <a:tc>
                  <a:txBody>
                    <a:bodyPr/>
                    <a:lstStyle/>
                    <a:p>
                      <a:pPr algn="ctr">
                        <a:lnSpc>
                          <a:spcPct val="115000"/>
                        </a:lnSpc>
                        <a:spcAft>
                          <a:spcPts val="0"/>
                        </a:spcAft>
                      </a:pPr>
                      <a:r>
                        <a:rPr lang="es-CO" sz="900" kern="1200" dirty="0">
                          <a:effectLst/>
                          <a:latin typeface="Arial" panose="020B0604020202020204" pitchFamily="34" charset="0"/>
                          <a:cs typeface="Arial" panose="020B0604020202020204" pitchFamily="34" charset="0"/>
                        </a:rPr>
                        <a:t>Fortalecimiento de los grupos de investigación (7)</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900" kern="1200" dirty="0">
                          <a:effectLst/>
                          <a:latin typeface="Arial" panose="020B0604020202020204" pitchFamily="34" charset="0"/>
                          <a:cs typeface="Arial" panose="020B0604020202020204" pitchFamily="34" charset="0"/>
                        </a:rPr>
                        <a:t>Fortalecer los grupos de investigación actuales</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just">
                        <a:spcAft>
                          <a:spcPts val="0"/>
                        </a:spcAft>
                      </a:pPr>
                      <a:r>
                        <a:rPr lang="es-ES" sz="900" dirty="0">
                          <a:effectLst/>
                          <a:latin typeface="Arial" panose="020B0604020202020204" pitchFamily="34" charset="0"/>
                          <a:cs typeface="Arial" panose="020B0604020202020204" pitchFamily="34" charset="0"/>
                        </a:rPr>
                        <a:t>Se actualizaron los grupos de investigación actuales mediante aprobación del Consejo de Facultad.</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1079172298"/>
                  </a:ext>
                </a:extLst>
              </a:tr>
              <a:tr h="384547">
                <a:tc vMerge="1">
                  <a:txBody>
                    <a:bodyPr/>
                    <a:lstStyle/>
                    <a:p>
                      <a:endParaRPr lang="es-CO"/>
                    </a:p>
                  </a:txBody>
                  <a:tcPr/>
                </a:tc>
                <a:tc>
                  <a:txBody>
                    <a:bodyPr/>
                    <a:lstStyle/>
                    <a:p>
                      <a:pPr algn="ctr">
                        <a:lnSpc>
                          <a:spcPct val="115000"/>
                        </a:lnSpc>
                        <a:spcAft>
                          <a:spcPts val="1000"/>
                        </a:spcAft>
                      </a:pPr>
                      <a:r>
                        <a:rPr lang="es-CO" sz="900" kern="1200" dirty="0">
                          <a:effectLst/>
                          <a:latin typeface="Arial" panose="020B0604020202020204" pitchFamily="34" charset="0"/>
                          <a:cs typeface="Arial" panose="020B0604020202020204" pitchFamily="34" charset="0"/>
                        </a:rPr>
                        <a:t>Fortalecimiento de los semilleros de investigación</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900" kern="1200" dirty="0">
                          <a:effectLst/>
                          <a:latin typeface="Arial" panose="020B0604020202020204" pitchFamily="34" charset="0"/>
                          <a:cs typeface="Arial" panose="020B0604020202020204" pitchFamily="34" charset="0"/>
                        </a:rPr>
                        <a:t>Fortalecer los semilleros de investigación actuales</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just">
                        <a:spcAft>
                          <a:spcPts val="0"/>
                        </a:spcAft>
                      </a:pPr>
                      <a:r>
                        <a:rPr lang="es-ES" sz="900" dirty="0">
                          <a:effectLst/>
                          <a:latin typeface="Arial" panose="020B0604020202020204" pitchFamily="34" charset="0"/>
                          <a:cs typeface="Arial" panose="020B0604020202020204" pitchFamily="34" charset="0"/>
                        </a:rPr>
                        <a:t>Se apoyó económicamente a los estudiantes pertenecientes a semilleros para participar como asistente y ponentes en eventos nacionales.</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2843472991"/>
                  </a:ext>
                </a:extLst>
              </a:tr>
              <a:tr h="769092">
                <a:tc vMerge="1">
                  <a:txBody>
                    <a:bodyPr/>
                    <a:lstStyle/>
                    <a:p>
                      <a:endParaRPr lang="es-CO"/>
                    </a:p>
                  </a:txBody>
                  <a:tcPr/>
                </a:tc>
                <a:tc>
                  <a:txBody>
                    <a:bodyPr/>
                    <a:lstStyle/>
                    <a:p>
                      <a:pPr algn="ctr">
                        <a:lnSpc>
                          <a:spcPct val="115000"/>
                        </a:lnSpc>
                        <a:spcAft>
                          <a:spcPts val="0"/>
                        </a:spcAft>
                      </a:pPr>
                      <a:r>
                        <a:rPr lang="es-CO" sz="900" kern="1200">
                          <a:effectLst/>
                          <a:latin typeface="Arial" panose="020B0604020202020204" pitchFamily="34" charset="0"/>
                          <a:cs typeface="Arial" panose="020B0604020202020204" pitchFamily="34" charset="0"/>
                        </a:rPr>
                        <a:t>Creación del Centro especializado de </a:t>
                      </a:r>
                      <a:r>
                        <a:rPr lang="es-ES_tradnl" sz="900" kern="1200">
                          <a:effectLst/>
                          <a:latin typeface="Arial" panose="020B0604020202020204" pitchFamily="34" charset="0"/>
                          <a:cs typeface="Arial" panose="020B0604020202020204" pitchFamily="34" charset="0"/>
                        </a:rPr>
                        <a:t>Modelamiento Científico y Simulación Computacional, MS-DINUSCO</a:t>
                      </a:r>
                      <a:endParaRPr lang="es-CO" sz="90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900" kern="1200" dirty="0">
                          <a:effectLst/>
                          <a:latin typeface="Arial" panose="020B0604020202020204" pitchFamily="34" charset="0"/>
                          <a:cs typeface="Arial" panose="020B0604020202020204" pitchFamily="34" charset="0"/>
                        </a:rPr>
                        <a:t>Crear el centro de investigación especializado en modelamiento y simulación matemática.</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just">
                        <a:spcAft>
                          <a:spcPts val="0"/>
                        </a:spcAft>
                      </a:pPr>
                      <a:r>
                        <a:rPr lang="es-ES" sz="900" dirty="0">
                          <a:effectLst/>
                          <a:latin typeface="Arial" panose="020B0604020202020204" pitchFamily="34" charset="0"/>
                          <a:cs typeface="Arial" panose="020B0604020202020204" pitchFamily="34" charset="0"/>
                        </a:rPr>
                        <a:t>Los docentes del Departamento de Matemáticas y Estadística presentaron el proyecto de creación, pero fue devuelto para ajustar según indicaciones de los miembros del Consejo de Facultad.</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2000502319"/>
                  </a:ext>
                </a:extLst>
              </a:tr>
              <a:tr h="576820">
                <a:tc vMerge="1">
                  <a:txBody>
                    <a:bodyPr/>
                    <a:lstStyle/>
                    <a:p>
                      <a:endParaRPr lang="es-CO"/>
                    </a:p>
                  </a:txBody>
                  <a:tcPr/>
                </a:tc>
                <a:tc>
                  <a:txBody>
                    <a:bodyPr/>
                    <a:lstStyle/>
                    <a:p>
                      <a:pPr algn="ctr">
                        <a:lnSpc>
                          <a:spcPct val="115000"/>
                        </a:lnSpc>
                        <a:spcAft>
                          <a:spcPts val="0"/>
                        </a:spcAft>
                      </a:pPr>
                      <a:r>
                        <a:rPr lang="es-CO" sz="900" kern="1200">
                          <a:effectLst/>
                          <a:latin typeface="Arial" panose="020B0604020202020204" pitchFamily="34" charset="0"/>
                          <a:cs typeface="Arial" panose="020B0604020202020204" pitchFamily="34" charset="0"/>
                        </a:rPr>
                        <a:t>Fortalecimiento Centro de Investigación «CISTAPA»</a:t>
                      </a:r>
                      <a:endParaRPr lang="es-CO" sz="900">
                        <a:effectLst/>
                        <a:latin typeface="Arial" panose="020B0604020202020204" pitchFamily="34" charset="0"/>
                        <a:cs typeface="Arial" panose="020B0604020202020204" pitchFamily="34" charset="0"/>
                      </a:endParaRPr>
                    </a:p>
                    <a:p>
                      <a:pPr algn="ctr">
                        <a:lnSpc>
                          <a:spcPct val="115000"/>
                        </a:lnSpc>
                        <a:spcAft>
                          <a:spcPts val="0"/>
                        </a:spcAft>
                      </a:pPr>
                      <a:r>
                        <a:rPr lang="es-CO" sz="900">
                          <a:effectLst/>
                          <a:latin typeface="Arial" panose="020B0604020202020204" pitchFamily="34" charset="0"/>
                          <a:cs typeface="Arial" panose="020B0604020202020204" pitchFamily="34" charset="0"/>
                        </a:rPr>
                        <a:t> </a:t>
                      </a:r>
                      <a:endParaRPr lang="es-CO" sz="90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900" kern="1200" dirty="0">
                          <a:effectLst/>
                          <a:latin typeface="Arial" panose="020B0604020202020204" pitchFamily="34" charset="0"/>
                          <a:cs typeface="Arial" panose="020B0604020202020204" pitchFamily="34" charset="0"/>
                        </a:rPr>
                        <a:t>Fortalecer el centro de investigación</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just">
                        <a:spcAft>
                          <a:spcPts val="0"/>
                        </a:spcAft>
                      </a:pPr>
                      <a:r>
                        <a:rPr lang="es-ES" sz="900" dirty="0">
                          <a:effectLst/>
                          <a:latin typeface="Arial" panose="020B0604020202020204" pitchFamily="34" charset="0"/>
                          <a:cs typeface="Arial" panose="020B0604020202020204" pitchFamily="34" charset="0"/>
                        </a:rPr>
                        <a:t>Acompañamiento en el funcionamiento del Centro de Investigación </a:t>
                      </a:r>
                      <a:r>
                        <a:rPr lang="es-ES" sz="900" kern="1200" dirty="0">
                          <a:effectLst/>
                          <a:latin typeface="Arial" panose="020B0604020202020204" pitchFamily="34" charset="0"/>
                          <a:cs typeface="Arial" panose="020B0604020202020204" pitchFamily="34" charset="0"/>
                        </a:rPr>
                        <a:t>«CISTAPA».</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3031190919"/>
                  </a:ext>
                </a:extLst>
              </a:tr>
              <a:tr h="334389">
                <a:tc rowSpan="7">
                  <a:txBody>
                    <a:bodyPr/>
                    <a:lstStyle/>
                    <a:p>
                      <a:pPr marL="71755" marR="71755" algn="ctr">
                        <a:spcAft>
                          <a:spcPts val="0"/>
                        </a:spcAft>
                      </a:pPr>
                      <a:r>
                        <a:rPr lang="pt-BR" sz="900" dirty="0">
                          <a:effectLst/>
                          <a:latin typeface="Arial" panose="020B0604020202020204" pitchFamily="34" charset="0"/>
                          <a:cs typeface="Arial" panose="020B0604020202020204" pitchFamily="34" charset="0"/>
                        </a:rPr>
                        <a:t>I N V E S T I G A C I O N</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vert="vert270" anchor="ctr"/>
                </a:tc>
                <a:tc>
                  <a:txBody>
                    <a:bodyPr/>
                    <a:lstStyle/>
                    <a:p>
                      <a:pPr algn="ctr">
                        <a:lnSpc>
                          <a:spcPts val="1220"/>
                        </a:lnSpc>
                        <a:spcAft>
                          <a:spcPts val="0"/>
                        </a:spcAft>
                      </a:pPr>
                      <a:r>
                        <a:rPr lang="es-CO" sz="900" kern="1200">
                          <a:effectLst/>
                          <a:latin typeface="Arial" panose="020B0604020202020204" pitchFamily="34" charset="0"/>
                          <a:cs typeface="Arial" panose="020B0604020202020204" pitchFamily="34" charset="0"/>
                        </a:rPr>
                        <a:t>Revista SABER</a:t>
                      </a:r>
                      <a:endParaRPr lang="es-CO" sz="90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ts val="1220"/>
                        </a:lnSpc>
                        <a:spcAft>
                          <a:spcPts val="0"/>
                        </a:spcAft>
                      </a:pPr>
                      <a:r>
                        <a:rPr lang="es-CO" sz="900" kern="1200" dirty="0">
                          <a:effectLst/>
                          <a:latin typeface="Arial" panose="020B0604020202020204" pitchFamily="34" charset="0"/>
                          <a:cs typeface="Arial" panose="020B0604020202020204" pitchFamily="34" charset="0"/>
                        </a:rPr>
                        <a:t>Fortalecimiento revista SABER.</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just">
                        <a:spcAft>
                          <a:spcPts val="0"/>
                        </a:spcAft>
                      </a:pPr>
                      <a:r>
                        <a:rPr lang="es-ES" sz="900" dirty="0">
                          <a:effectLst/>
                          <a:latin typeface="Arial" panose="020B0604020202020204" pitchFamily="34" charset="0"/>
                          <a:cs typeface="Arial" panose="020B0604020202020204" pitchFamily="34" charset="0"/>
                        </a:rPr>
                        <a:t>Se finalizó el proceso de edición y se difundió la revista impresa, se hizo entrega de un ejemplar a cada uno de los autores participantes.</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2479085949"/>
                  </a:ext>
                </a:extLst>
              </a:tr>
              <a:tr h="273291">
                <a:tc vMerge="1">
                  <a:txBody>
                    <a:bodyPr/>
                    <a:lstStyle/>
                    <a:p>
                      <a:endParaRPr lang="es-CO"/>
                    </a:p>
                  </a:txBody>
                  <a:tcPr/>
                </a:tc>
                <a:tc>
                  <a:txBody>
                    <a:bodyPr/>
                    <a:lstStyle/>
                    <a:p>
                      <a:pPr algn="ctr">
                        <a:lnSpc>
                          <a:spcPts val="1230"/>
                        </a:lnSpc>
                        <a:spcAft>
                          <a:spcPts val="0"/>
                        </a:spcAft>
                      </a:pPr>
                      <a:r>
                        <a:rPr lang="es-CO" sz="900" kern="1200">
                          <a:effectLst/>
                          <a:latin typeface="Arial" panose="020B0604020202020204" pitchFamily="34" charset="0"/>
                          <a:cs typeface="Arial" panose="020B0604020202020204" pitchFamily="34" charset="0"/>
                        </a:rPr>
                        <a:t>Oficina de Egresados</a:t>
                      </a:r>
                      <a:endParaRPr lang="es-CO" sz="90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ts val="1230"/>
                        </a:lnSpc>
                        <a:spcAft>
                          <a:spcPts val="0"/>
                        </a:spcAft>
                      </a:pPr>
                      <a:r>
                        <a:rPr lang="es-CO" sz="900" kern="1200" dirty="0">
                          <a:effectLst/>
                          <a:latin typeface="Arial" panose="020B0604020202020204" pitchFamily="34" charset="0"/>
                          <a:cs typeface="Arial" panose="020B0604020202020204" pitchFamily="34" charset="0"/>
                        </a:rPr>
                        <a:t>Fortalecer la oficina de Egresados</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just">
                        <a:spcAft>
                          <a:spcPts val="0"/>
                        </a:spcAft>
                      </a:pPr>
                      <a:r>
                        <a:rPr lang="es-ES" sz="900" dirty="0">
                          <a:effectLst/>
                          <a:latin typeface="Arial" panose="020B0604020202020204" pitchFamily="34" charset="0"/>
                          <a:cs typeface="Arial" panose="020B0604020202020204" pitchFamily="34" charset="0"/>
                        </a:rPr>
                        <a:t>Se continuó el proceso de actualización de la base de datos.</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1221251394"/>
                  </a:ext>
                </a:extLst>
              </a:tr>
              <a:tr h="334389">
                <a:tc vMerge="1">
                  <a:txBody>
                    <a:bodyPr/>
                    <a:lstStyle/>
                    <a:p>
                      <a:endParaRPr lang="es-CO"/>
                    </a:p>
                  </a:txBody>
                  <a:tcPr/>
                </a:tc>
                <a:tc>
                  <a:txBody>
                    <a:bodyPr/>
                    <a:lstStyle/>
                    <a:p>
                      <a:pPr algn="ctr">
                        <a:lnSpc>
                          <a:spcPts val="1230"/>
                        </a:lnSpc>
                        <a:spcAft>
                          <a:spcPts val="0"/>
                        </a:spcAft>
                      </a:pPr>
                      <a:r>
                        <a:rPr lang="es-CO" sz="900" kern="1200">
                          <a:effectLst/>
                          <a:latin typeface="Arial" panose="020B0604020202020204" pitchFamily="34" charset="0"/>
                          <a:cs typeface="Arial" panose="020B0604020202020204" pitchFamily="34" charset="0"/>
                        </a:rPr>
                        <a:t>Página Web FACIEN</a:t>
                      </a:r>
                      <a:endParaRPr lang="es-CO" sz="90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ts val="1230"/>
                        </a:lnSpc>
                        <a:spcAft>
                          <a:spcPts val="0"/>
                        </a:spcAft>
                      </a:pPr>
                      <a:r>
                        <a:rPr lang="es-CO" sz="900" kern="1200">
                          <a:effectLst/>
                          <a:latin typeface="Arial" panose="020B0604020202020204" pitchFamily="34" charset="0"/>
                          <a:cs typeface="Arial" panose="020B0604020202020204" pitchFamily="34" charset="0"/>
                        </a:rPr>
                        <a:t>Fortalecer la página Web de la Facultad</a:t>
                      </a:r>
                      <a:endParaRPr lang="es-CO" sz="90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just">
                        <a:spcAft>
                          <a:spcPts val="0"/>
                        </a:spcAft>
                      </a:pPr>
                      <a:r>
                        <a:rPr lang="es-ES" sz="900" dirty="0">
                          <a:effectLst/>
                          <a:latin typeface="Arial" panose="020B0604020202020204" pitchFamily="34" charset="0"/>
                          <a:cs typeface="Arial" panose="020B0604020202020204" pitchFamily="34" charset="0"/>
                        </a:rPr>
                        <a:t>Se continuó con la actualización permanente del portal web de la Facultad divulgando los procesos académico-administrativos de la Facultad.</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3781693259"/>
                  </a:ext>
                </a:extLst>
              </a:tr>
              <a:tr h="501582">
                <a:tc vMerge="1">
                  <a:txBody>
                    <a:bodyPr/>
                    <a:lstStyle/>
                    <a:p>
                      <a:endParaRPr lang="es-CO"/>
                    </a:p>
                  </a:txBody>
                  <a:tcPr/>
                </a:tc>
                <a:tc>
                  <a:txBody>
                    <a:bodyPr/>
                    <a:lstStyle/>
                    <a:p>
                      <a:pPr algn="ctr">
                        <a:lnSpc>
                          <a:spcPct val="115000"/>
                        </a:lnSpc>
                        <a:spcAft>
                          <a:spcPts val="0"/>
                        </a:spcAft>
                      </a:pPr>
                      <a:r>
                        <a:rPr lang="es-CO" sz="900" kern="1200">
                          <a:effectLst/>
                          <a:latin typeface="Arial" panose="020B0604020202020204" pitchFamily="34" charset="0"/>
                          <a:cs typeface="Arial" panose="020B0604020202020204" pitchFamily="34" charset="0"/>
                        </a:rPr>
                        <a:t>Laboratorio Venta de servicios FACIEN</a:t>
                      </a:r>
                      <a:endParaRPr lang="es-CO" sz="90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900" kern="1200" dirty="0">
                          <a:effectLst/>
                          <a:latin typeface="Arial" panose="020B0604020202020204" pitchFamily="34" charset="0"/>
                          <a:cs typeface="Arial" panose="020B0604020202020204" pitchFamily="34" charset="0"/>
                        </a:rPr>
                        <a:t>Proyecto venta de servicios</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just">
                        <a:spcAft>
                          <a:spcPts val="0"/>
                        </a:spcAft>
                      </a:pPr>
                      <a:r>
                        <a:rPr lang="es-ES" sz="900" dirty="0">
                          <a:effectLst/>
                          <a:latin typeface="Arial" panose="020B0604020202020204" pitchFamily="34" charset="0"/>
                          <a:cs typeface="Arial" panose="020B0604020202020204" pitchFamily="34" charset="0"/>
                        </a:rPr>
                        <a:t>Los docentes de la Facultad presentaron proyectos de venta de servicios que estarán ubicados en el 4° piso del bloque de laboratorios pero fueron devueltos para ajustes según indicaciones de los miembros del Consejo de Facultad.</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862292639"/>
                  </a:ext>
                </a:extLst>
              </a:tr>
              <a:tr h="501582">
                <a:tc vMerge="1">
                  <a:txBody>
                    <a:bodyPr/>
                    <a:lstStyle/>
                    <a:p>
                      <a:endParaRPr lang="es-CO"/>
                    </a:p>
                  </a:txBody>
                  <a:tcPr/>
                </a:tc>
                <a:tc>
                  <a:txBody>
                    <a:bodyPr/>
                    <a:lstStyle/>
                    <a:p>
                      <a:pPr algn="ctr">
                        <a:lnSpc>
                          <a:spcPct val="115000"/>
                        </a:lnSpc>
                        <a:spcAft>
                          <a:spcPts val="0"/>
                        </a:spcAft>
                      </a:pPr>
                      <a:r>
                        <a:rPr lang="es-CO" sz="900" kern="1200">
                          <a:effectLst/>
                          <a:latin typeface="Arial" panose="020B0604020202020204" pitchFamily="34" charset="0"/>
                          <a:cs typeface="Arial" panose="020B0604020202020204" pitchFamily="34" charset="0"/>
                        </a:rPr>
                        <a:t>Unidad de Consultoría Estadística</a:t>
                      </a:r>
                      <a:endParaRPr lang="es-CO" sz="90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900" kern="1200" dirty="0">
                          <a:effectLst/>
                          <a:latin typeface="Arial" panose="020B0604020202020204" pitchFamily="34" charset="0"/>
                          <a:cs typeface="Arial" panose="020B0604020202020204" pitchFamily="34" charset="0"/>
                        </a:rPr>
                        <a:t>Diseñar y aprobar propuesta  de constitución de la Unidad de Consultoría Estadística</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just">
                        <a:spcAft>
                          <a:spcPts val="0"/>
                        </a:spcAft>
                      </a:pPr>
                      <a:r>
                        <a:rPr lang="es-ES" sz="900" dirty="0">
                          <a:effectLst/>
                          <a:latin typeface="Arial" panose="020B0604020202020204" pitchFamily="34" charset="0"/>
                          <a:cs typeface="Arial" panose="020B0604020202020204" pitchFamily="34" charset="0"/>
                        </a:rPr>
                        <a:t>No se realizó el proyecto puesto que a nivel institucional se viene trabajando en una propuesta similar, en ese sentido se recibieron indicaciones desde la administración central de aunar esfuerzos para centralizar el proyecto.</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923881933"/>
                  </a:ext>
                </a:extLst>
              </a:tr>
              <a:tr h="192273">
                <a:tc vMerge="1">
                  <a:txBody>
                    <a:bodyPr/>
                    <a:lstStyle/>
                    <a:p>
                      <a:endParaRPr lang="es-CO"/>
                    </a:p>
                  </a:txBody>
                  <a:tcPr/>
                </a:tc>
                <a:tc>
                  <a:txBody>
                    <a:bodyPr/>
                    <a:lstStyle/>
                    <a:p>
                      <a:pPr algn="ctr">
                        <a:lnSpc>
                          <a:spcPct val="115000"/>
                        </a:lnSpc>
                        <a:spcAft>
                          <a:spcPts val="0"/>
                        </a:spcAft>
                      </a:pPr>
                      <a:r>
                        <a:rPr lang="es-CO" sz="900" kern="1200">
                          <a:effectLst/>
                          <a:latin typeface="Arial" panose="020B0604020202020204" pitchFamily="34" charset="0"/>
                          <a:cs typeface="Arial" panose="020B0604020202020204" pitchFamily="34" charset="0"/>
                        </a:rPr>
                        <a:t>Convenio EMGESA-USCO</a:t>
                      </a:r>
                      <a:endParaRPr lang="es-CO" sz="90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900" kern="1200" dirty="0">
                          <a:effectLst/>
                          <a:latin typeface="Arial" panose="020B0604020202020204" pitchFamily="34" charset="0"/>
                          <a:cs typeface="Arial" panose="020B0604020202020204" pitchFamily="34" charset="0"/>
                        </a:rPr>
                        <a:t>Convenio USCO-FACIEN-EMGESA</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just">
                        <a:spcAft>
                          <a:spcPts val="0"/>
                        </a:spcAft>
                      </a:pPr>
                      <a:r>
                        <a:rPr lang="es-ES" sz="900" dirty="0">
                          <a:effectLst/>
                          <a:latin typeface="Arial" panose="020B0604020202020204" pitchFamily="34" charset="0"/>
                          <a:cs typeface="Arial" panose="020B0604020202020204" pitchFamily="34" charset="0"/>
                        </a:rPr>
                        <a:t>Acompañamiento administrativo para el normal funcionamiento del convenio.</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1460307264"/>
                  </a:ext>
                </a:extLst>
              </a:tr>
              <a:tr h="334389">
                <a:tc vMerge="1">
                  <a:txBody>
                    <a:bodyPr/>
                    <a:lstStyle/>
                    <a:p>
                      <a:endParaRPr lang="es-CO"/>
                    </a:p>
                  </a:txBody>
                  <a:tcPr/>
                </a:tc>
                <a:tc>
                  <a:txBody>
                    <a:bodyPr/>
                    <a:lstStyle/>
                    <a:p>
                      <a:pPr algn="ctr">
                        <a:lnSpc>
                          <a:spcPct val="115000"/>
                        </a:lnSpc>
                        <a:spcAft>
                          <a:spcPts val="0"/>
                        </a:spcAft>
                      </a:pPr>
                      <a:r>
                        <a:rPr lang="es-CO" sz="900" kern="1200">
                          <a:effectLst/>
                          <a:latin typeface="Arial" panose="020B0604020202020204" pitchFamily="34" charset="0"/>
                          <a:cs typeface="Arial" panose="020B0604020202020204" pitchFamily="34" charset="0"/>
                        </a:rPr>
                        <a:t>ESRH</a:t>
                      </a:r>
                      <a:endParaRPr lang="es-CO" sz="90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ctr">
                        <a:lnSpc>
                          <a:spcPct val="115000"/>
                        </a:lnSpc>
                        <a:spcAft>
                          <a:spcPts val="0"/>
                        </a:spcAft>
                      </a:pPr>
                      <a:r>
                        <a:rPr lang="es-CO" sz="900" kern="1200" dirty="0">
                          <a:effectLst/>
                          <a:latin typeface="Arial" panose="020B0604020202020204" pitchFamily="34" charset="0"/>
                          <a:cs typeface="Arial" panose="020B0604020202020204" pitchFamily="34" charset="0"/>
                        </a:rPr>
                        <a:t>Certificación </a:t>
                      </a:r>
                      <a:endParaRPr lang="es-CO" sz="900" dirty="0">
                        <a:effectLst/>
                        <a:latin typeface="Arial" panose="020B0604020202020204" pitchFamily="34" charset="0"/>
                        <a:ea typeface="Times New Roman" panose="02020603050405020304" pitchFamily="18" charset="0"/>
                        <a:cs typeface="Arial" panose="020B0604020202020204" pitchFamily="34" charset="0"/>
                      </a:endParaRPr>
                    </a:p>
                  </a:txBody>
                  <a:tcPr marL="17053" marR="17053" marT="0" marB="0" anchor="ctr"/>
                </a:tc>
                <a:tc>
                  <a:txBody>
                    <a:bodyPr/>
                    <a:lstStyle/>
                    <a:p>
                      <a:pPr algn="just">
                        <a:spcAft>
                          <a:spcPts val="0"/>
                        </a:spcAft>
                      </a:pPr>
                      <a:r>
                        <a:rPr lang="es-ES" sz="900" dirty="0">
                          <a:effectLst/>
                          <a:latin typeface="Arial" panose="020B0604020202020204" pitchFamily="34" charset="0"/>
                          <a:cs typeface="Arial" panose="020B0604020202020204" pitchFamily="34" charset="0"/>
                        </a:rPr>
                        <a:t>La ESRH recibió mediante Resolución ICA N°32210 del 14/09/2018, la certificación como establecimiento de producción Acuícola </a:t>
                      </a:r>
                      <a:r>
                        <a:rPr lang="es-ES" sz="900" dirty="0" err="1">
                          <a:effectLst/>
                          <a:latin typeface="Arial" panose="020B0604020202020204" pitchFamily="34" charset="0"/>
                          <a:cs typeface="Arial" panose="020B0604020202020204" pitchFamily="34" charset="0"/>
                        </a:rPr>
                        <a:t>Bioseguro</a:t>
                      </a:r>
                      <a:r>
                        <a:rPr lang="es-ES" sz="900" dirty="0">
                          <a:effectLst/>
                          <a:latin typeface="Arial" panose="020B0604020202020204" pitchFamily="34" charset="0"/>
                          <a:cs typeface="Arial" panose="020B0604020202020204" pitchFamily="34" charset="0"/>
                        </a:rPr>
                        <a:t>.</a:t>
                      </a:r>
                      <a:endParaRPr lang="es-CO" sz="900" dirty="0">
                        <a:effectLst/>
                        <a:latin typeface="Arial" panose="020B0604020202020204" pitchFamily="34" charset="0"/>
                        <a:ea typeface="Calibri" panose="020F0502020204030204" pitchFamily="34" charset="0"/>
                        <a:cs typeface="Arial" panose="020B0604020202020204" pitchFamily="34" charset="0"/>
                      </a:endParaRPr>
                    </a:p>
                  </a:txBody>
                  <a:tcPr marL="17053" marR="17053" marT="0" marB="0" anchor="ctr"/>
                </a:tc>
                <a:extLst>
                  <a:ext uri="{0D108BD9-81ED-4DB2-BD59-A6C34878D82A}">
                    <a16:rowId xmlns="" xmlns:a16="http://schemas.microsoft.com/office/drawing/2014/main" val="1745635566"/>
                  </a:ext>
                </a:extLst>
              </a:tr>
            </a:tbl>
          </a:graphicData>
        </a:graphic>
      </p:graphicFrame>
    </p:spTree>
    <p:extLst>
      <p:ext uri="{BB962C8B-B14F-4D97-AF65-F5344CB8AC3E}">
        <p14:creationId xmlns:p14="http://schemas.microsoft.com/office/powerpoint/2010/main" val="876589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2816107468"/>
              </p:ext>
            </p:extLst>
          </p:nvPr>
        </p:nvGraphicFramePr>
        <p:xfrm>
          <a:off x="283778" y="1492468"/>
          <a:ext cx="11424746" cy="4912005"/>
        </p:xfrm>
        <a:graphic>
          <a:graphicData uri="http://schemas.openxmlformats.org/drawingml/2006/table">
            <a:tbl>
              <a:tblPr firstRow="1" firstCol="1" bandRow="1">
                <a:tableStyleId>{0660B408-B3CF-4A94-85FC-2B1E0A45F4A2}</a:tableStyleId>
              </a:tblPr>
              <a:tblGrid>
                <a:gridCol w="1683431">
                  <a:extLst>
                    <a:ext uri="{9D8B030D-6E8A-4147-A177-3AD203B41FA5}">
                      <a16:colId xmlns="" xmlns:a16="http://schemas.microsoft.com/office/drawing/2014/main" val="778331152"/>
                    </a:ext>
                  </a:extLst>
                </a:gridCol>
                <a:gridCol w="1683431">
                  <a:extLst>
                    <a:ext uri="{9D8B030D-6E8A-4147-A177-3AD203B41FA5}">
                      <a16:colId xmlns="" xmlns:a16="http://schemas.microsoft.com/office/drawing/2014/main" val="3150558752"/>
                    </a:ext>
                  </a:extLst>
                </a:gridCol>
                <a:gridCol w="4028942">
                  <a:extLst>
                    <a:ext uri="{9D8B030D-6E8A-4147-A177-3AD203B41FA5}">
                      <a16:colId xmlns="" xmlns:a16="http://schemas.microsoft.com/office/drawing/2014/main" val="254796164"/>
                    </a:ext>
                  </a:extLst>
                </a:gridCol>
                <a:gridCol w="4028942">
                  <a:extLst>
                    <a:ext uri="{9D8B030D-6E8A-4147-A177-3AD203B41FA5}">
                      <a16:colId xmlns="" xmlns:a16="http://schemas.microsoft.com/office/drawing/2014/main" val="264594450"/>
                    </a:ext>
                  </a:extLst>
                </a:gridCol>
              </a:tblGrid>
              <a:tr h="523948">
                <a:tc rowSpan="5">
                  <a:txBody>
                    <a:bodyPr/>
                    <a:lstStyle/>
                    <a:p>
                      <a:pPr marL="71755" marR="71755" algn="ctr">
                        <a:spcAft>
                          <a:spcPts val="0"/>
                        </a:spcAft>
                      </a:pPr>
                      <a:r>
                        <a:rPr lang="pt-BR" sz="1050" dirty="0">
                          <a:solidFill>
                            <a:schemeClr val="tx1"/>
                          </a:solidFill>
                          <a:effectLst/>
                          <a:latin typeface="Arial" panose="020B0604020202020204" pitchFamily="34" charset="0"/>
                          <a:cs typeface="Arial" panose="020B0604020202020204" pitchFamily="34" charset="0"/>
                        </a:rPr>
                        <a:t>B I E N E S T A R      F A C I E N</a:t>
                      </a:r>
                      <a:endParaRPr lang="es-CO" sz="105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6177" marR="56177" marT="0" marB="0" vert="vert270" anchor="ctr">
                    <a:solidFill>
                      <a:srgbClr val="DCE5F4"/>
                    </a:solidFill>
                  </a:tcPr>
                </a:tc>
                <a:tc>
                  <a:txBody>
                    <a:bodyPr/>
                    <a:lstStyle/>
                    <a:p>
                      <a:pPr algn="ctr">
                        <a:lnSpc>
                          <a:spcPct val="115000"/>
                        </a:lnSpc>
                        <a:spcAft>
                          <a:spcPts val="0"/>
                        </a:spcAft>
                      </a:pPr>
                      <a:r>
                        <a:rPr lang="es-CO" sz="1200" kern="1200" dirty="0">
                          <a:effectLst/>
                          <a:latin typeface="Arial" panose="020B0604020202020204" pitchFamily="34" charset="0"/>
                          <a:cs typeface="Arial" panose="020B0604020202020204" pitchFamily="34" charset="0"/>
                        </a:rPr>
                        <a:t>Monitorias</a:t>
                      </a:r>
                      <a:endParaRPr lang="es-CO" sz="1200" dirty="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lnSpc>
                          <a:spcPct val="115000"/>
                        </a:lnSpc>
                        <a:spcAft>
                          <a:spcPts val="0"/>
                        </a:spcAft>
                      </a:pPr>
                      <a:r>
                        <a:rPr lang="es-CO" sz="1200" kern="1200" dirty="0">
                          <a:effectLst/>
                          <a:latin typeface="Arial" panose="020B0604020202020204" pitchFamily="34" charset="0"/>
                          <a:cs typeface="Arial" panose="020B0604020202020204" pitchFamily="34" charset="0"/>
                        </a:rPr>
                        <a:t>Apoyo de monitorias a actividades académicas-administrativas</a:t>
                      </a:r>
                      <a:endParaRPr lang="es-CO" sz="1200" dirty="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spcAft>
                          <a:spcPts val="0"/>
                        </a:spcAft>
                      </a:pPr>
                      <a:r>
                        <a:rPr lang="es-ES" sz="1200" dirty="0">
                          <a:effectLst/>
                          <a:latin typeface="Arial" panose="020B0604020202020204" pitchFamily="34" charset="0"/>
                          <a:cs typeface="Arial" panose="020B0604020202020204" pitchFamily="34" charset="0"/>
                        </a:rPr>
                        <a:t>Se efectuaron las convocatorias correspondientes para las monitorias académico-administrativas de la Facultad.</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56177" marR="56177" marT="0" marB="0" anchor="ctr"/>
                </a:tc>
                <a:extLst>
                  <a:ext uri="{0D108BD9-81ED-4DB2-BD59-A6C34878D82A}">
                    <a16:rowId xmlns="" xmlns:a16="http://schemas.microsoft.com/office/drawing/2014/main" val="1217141124"/>
                  </a:ext>
                </a:extLst>
              </a:tr>
              <a:tr h="885631">
                <a:tc vMerge="1">
                  <a:txBody>
                    <a:bodyPr/>
                    <a:lstStyle/>
                    <a:p>
                      <a:endParaRPr lang="es-CO"/>
                    </a:p>
                  </a:txBody>
                  <a:tcPr/>
                </a:tc>
                <a:tc>
                  <a:txBody>
                    <a:bodyPr/>
                    <a:lstStyle/>
                    <a:p>
                      <a:pPr algn="ctr">
                        <a:lnSpc>
                          <a:spcPct val="115000"/>
                        </a:lnSpc>
                        <a:spcAft>
                          <a:spcPts val="0"/>
                        </a:spcAft>
                      </a:pPr>
                      <a:r>
                        <a:rPr lang="es-CO" sz="1050" kern="1200" dirty="0">
                          <a:effectLst/>
                          <a:latin typeface="Arial" panose="020B0604020202020204" pitchFamily="34" charset="0"/>
                          <a:cs typeface="Arial" panose="020B0604020202020204" pitchFamily="34" charset="0"/>
                        </a:rPr>
                        <a:t>Actividades Lúdicas y Culturales</a:t>
                      </a:r>
                      <a:endParaRPr lang="es-CO" sz="1050" dirty="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lnSpc>
                          <a:spcPct val="115000"/>
                        </a:lnSpc>
                        <a:spcAft>
                          <a:spcPts val="0"/>
                        </a:spcAft>
                      </a:pPr>
                      <a:r>
                        <a:rPr lang="es-CO" sz="1050" kern="1200" dirty="0">
                          <a:effectLst/>
                          <a:latin typeface="Arial" panose="020B0604020202020204" pitchFamily="34" charset="0"/>
                          <a:cs typeface="Arial" panose="020B0604020202020204" pitchFamily="34" charset="0"/>
                        </a:rPr>
                        <a:t>Fortalecer las actividades Lúdicas y culturales de la Facultad en apoyo con Bienestar Institucional</a:t>
                      </a:r>
                      <a:endParaRPr lang="es-CO" sz="1050" dirty="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spcAft>
                          <a:spcPts val="0"/>
                        </a:spcAft>
                      </a:pPr>
                      <a:r>
                        <a:rPr lang="es-ES" sz="1050">
                          <a:effectLst/>
                          <a:latin typeface="Arial" panose="020B0604020202020204" pitchFamily="34" charset="0"/>
                          <a:cs typeface="Arial" panose="020B0604020202020204" pitchFamily="34" charset="0"/>
                        </a:rPr>
                        <a:t>Debido a la ley de garantías y los cambios de administración no fue posible llevar a cabo dichas actividades.</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56177" marR="56177" marT="0" marB="0" anchor="ctr"/>
                </a:tc>
                <a:extLst>
                  <a:ext uri="{0D108BD9-81ED-4DB2-BD59-A6C34878D82A}">
                    <a16:rowId xmlns="" xmlns:a16="http://schemas.microsoft.com/office/drawing/2014/main" val="520230729"/>
                  </a:ext>
                </a:extLst>
              </a:tr>
              <a:tr h="689429">
                <a:tc vMerge="1">
                  <a:txBody>
                    <a:bodyPr/>
                    <a:lstStyle/>
                    <a:p>
                      <a:endParaRPr lang="es-CO"/>
                    </a:p>
                  </a:txBody>
                  <a:tcPr/>
                </a:tc>
                <a:tc>
                  <a:txBody>
                    <a:bodyPr/>
                    <a:lstStyle/>
                    <a:p>
                      <a:pPr algn="ctr">
                        <a:lnSpc>
                          <a:spcPct val="115000"/>
                        </a:lnSpc>
                        <a:spcAft>
                          <a:spcPts val="0"/>
                        </a:spcAft>
                      </a:pPr>
                      <a:r>
                        <a:rPr lang="es-CO" sz="1050" kern="1200" dirty="0">
                          <a:effectLst/>
                          <a:latin typeface="Arial" panose="020B0604020202020204" pitchFamily="34" charset="0"/>
                          <a:cs typeface="Arial" panose="020B0604020202020204" pitchFamily="34" charset="0"/>
                        </a:rPr>
                        <a:t>Apoyo Psicológico Comunidad FACIEN</a:t>
                      </a:r>
                      <a:endParaRPr lang="es-CO" sz="1050" dirty="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lnSpc>
                          <a:spcPct val="115000"/>
                        </a:lnSpc>
                        <a:spcAft>
                          <a:spcPts val="0"/>
                        </a:spcAft>
                      </a:pPr>
                      <a:r>
                        <a:rPr lang="es-CO" sz="1050" kern="1200" dirty="0">
                          <a:effectLst/>
                          <a:latin typeface="Arial" panose="020B0604020202020204" pitchFamily="34" charset="0"/>
                          <a:cs typeface="Arial" panose="020B0604020202020204" pitchFamily="34" charset="0"/>
                        </a:rPr>
                        <a:t>Coordinar con la Unidad de Servicios de Atención Psicológica «USAP» prestación del servicio en la Facultad</a:t>
                      </a:r>
                      <a:endParaRPr lang="es-CO" sz="1050" dirty="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spcAft>
                          <a:spcPts val="0"/>
                        </a:spcAft>
                      </a:pPr>
                      <a:r>
                        <a:rPr lang="es-ES" sz="1050">
                          <a:effectLst/>
                          <a:latin typeface="Arial" panose="020B0604020202020204" pitchFamily="34" charset="0"/>
                          <a:cs typeface="Arial" panose="020B0604020202020204" pitchFamily="34" charset="0"/>
                        </a:rPr>
                        <a:t>No se efectuó el trámite correspondiente</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56177" marR="56177" marT="0" marB="0" anchor="ctr"/>
                </a:tc>
                <a:extLst>
                  <a:ext uri="{0D108BD9-81ED-4DB2-BD59-A6C34878D82A}">
                    <a16:rowId xmlns="" xmlns:a16="http://schemas.microsoft.com/office/drawing/2014/main" val="542235826"/>
                  </a:ext>
                </a:extLst>
              </a:tr>
              <a:tr h="401693">
                <a:tc vMerge="1">
                  <a:txBody>
                    <a:bodyPr/>
                    <a:lstStyle/>
                    <a:p>
                      <a:endParaRPr lang="es-CO"/>
                    </a:p>
                  </a:txBody>
                  <a:tcPr/>
                </a:tc>
                <a:tc>
                  <a:txBody>
                    <a:bodyPr/>
                    <a:lstStyle/>
                    <a:p>
                      <a:pPr algn="ctr">
                        <a:lnSpc>
                          <a:spcPct val="115000"/>
                        </a:lnSpc>
                        <a:spcAft>
                          <a:spcPts val="0"/>
                        </a:spcAft>
                      </a:pPr>
                      <a:r>
                        <a:rPr lang="es-CO" sz="1050" kern="1200">
                          <a:effectLst/>
                          <a:latin typeface="Arial" panose="020B0604020202020204" pitchFamily="34" charset="0"/>
                          <a:cs typeface="Arial" panose="020B0604020202020204" pitchFamily="34" charset="0"/>
                        </a:rPr>
                        <a:t>Sistema de Comunicaciones</a:t>
                      </a:r>
                      <a:endParaRPr lang="es-CO" sz="105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lnSpc>
                          <a:spcPct val="115000"/>
                        </a:lnSpc>
                        <a:spcAft>
                          <a:spcPts val="0"/>
                        </a:spcAft>
                      </a:pPr>
                      <a:r>
                        <a:rPr lang="es-CO" sz="1050" kern="1200" dirty="0">
                          <a:effectLst/>
                          <a:latin typeface="Arial" panose="020B0604020202020204" pitchFamily="34" charset="0"/>
                          <a:cs typeface="Arial" panose="020B0604020202020204" pitchFamily="34" charset="0"/>
                        </a:rPr>
                        <a:t>Proyecto de comunicaciones para visibilizar la Facultad.</a:t>
                      </a:r>
                      <a:endParaRPr lang="es-CO" sz="1050" dirty="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spcAft>
                          <a:spcPts val="0"/>
                        </a:spcAft>
                      </a:pPr>
                      <a:r>
                        <a:rPr lang="es-ES" sz="1050">
                          <a:effectLst/>
                          <a:latin typeface="Arial" panose="020B0604020202020204" pitchFamily="34" charset="0"/>
                          <a:cs typeface="Arial" panose="020B0604020202020204" pitchFamily="34" charset="0"/>
                        </a:rPr>
                        <a:t>No se efectuó el trámite correspondiente</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56177" marR="56177" marT="0" marB="0" anchor="ctr"/>
                </a:tc>
                <a:extLst>
                  <a:ext uri="{0D108BD9-81ED-4DB2-BD59-A6C34878D82A}">
                    <a16:rowId xmlns="" xmlns:a16="http://schemas.microsoft.com/office/drawing/2014/main" val="1567560415"/>
                  </a:ext>
                </a:extLst>
              </a:tr>
              <a:tr h="523948">
                <a:tc vMerge="1">
                  <a:txBody>
                    <a:bodyPr/>
                    <a:lstStyle/>
                    <a:p>
                      <a:endParaRPr lang="es-CO"/>
                    </a:p>
                  </a:txBody>
                  <a:tcPr/>
                </a:tc>
                <a:tc>
                  <a:txBody>
                    <a:bodyPr/>
                    <a:lstStyle/>
                    <a:p>
                      <a:pPr algn="ctr">
                        <a:lnSpc>
                          <a:spcPct val="115000"/>
                        </a:lnSpc>
                        <a:spcAft>
                          <a:spcPts val="0"/>
                        </a:spcAft>
                      </a:pPr>
                      <a:r>
                        <a:rPr lang="es-CO" sz="1050" kern="1200">
                          <a:effectLst/>
                          <a:latin typeface="Arial" panose="020B0604020202020204" pitchFamily="34" charset="0"/>
                          <a:cs typeface="Arial" panose="020B0604020202020204" pitchFamily="34" charset="0"/>
                        </a:rPr>
                        <a:t>Movilidad docente y estudiantes</a:t>
                      </a:r>
                      <a:endParaRPr lang="es-CO" sz="105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lnSpc>
                          <a:spcPct val="115000"/>
                        </a:lnSpc>
                        <a:spcAft>
                          <a:spcPts val="0"/>
                        </a:spcAft>
                      </a:pPr>
                      <a:r>
                        <a:rPr lang="es-CO" sz="1050" kern="1200" dirty="0">
                          <a:effectLst/>
                          <a:latin typeface="Arial" panose="020B0604020202020204" pitchFamily="34" charset="0"/>
                          <a:cs typeface="Arial" panose="020B0604020202020204" pitchFamily="34" charset="0"/>
                        </a:rPr>
                        <a:t>Apoyar la movilidad académica e investigativa</a:t>
                      </a:r>
                      <a:endParaRPr lang="es-CO" sz="1050" dirty="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spcAft>
                          <a:spcPts val="0"/>
                        </a:spcAft>
                      </a:pPr>
                      <a:r>
                        <a:rPr lang="es-ES" sz="1050" dirty="0">
                          <a:effectLst/>
                          <a:latin typeface="Arial" panose="020B0604020202020204" pitchFamily="34" charset="0"/>
                          <a:cs typeface="Arial" panose="020B0604020202020204" pitchFamily="34" charset="0"/>
                        </a:rPr>
                        <a:t>Apoyo económico a estudiantes y docentes que participaron como asistente o ponentes en eventos nacionales e internacionales</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56177" marR="56177" marT="0" marB="0" anchor="ctr"/>
                </a:tc>
                <a:extLst>
                  <a:ext uri="{0D108BD9-81ED-4DB2-BD59-A6C34878D82A}">
                    <a16:rowId xmlns="" xmlns:a16="http://schemas.microsoft.com/office/drawing/2014/main" val="4123195513"/>
                  </a:ext>
                </a:extLst>
              </a:tr>
              <a:tr h="963408">
                <a:tc rowSpan="2">
                  <a:txBody>
                    <a:bodyPr/>
                    <a:lstStyle/>
                    <a:p>
                      <a:pPr marL="71755" marR="71755" algn="ctr">
                        <a:spcAft>
                          <a:spcPts val="0"/>
                        </a:spcAft>
                      </a:pPr>
                      <a:r>
                        <a:rPr lang="pt-BR" sz="1050">
                          <a:effectLst/>
                          <a:latin typeface="Arial" panose="020B0604020202020204" pitchFamily="34" charset="0"/>
                          <a:cs typeface="Arial" panose="020B0604020202020204" pitchFamily="34" charset="0"/>
                        </a:rPr>
                        <a:t>A D M I N I S T R A T I V O</a:t>
                      </a:r>
                      <a:endParaRPr lang="es-CO" sz="1050">
                        <a:effectLst/>
                        <a:latin typeface="Arial" panose="020B0604020202020204" pitchFamily="34" charset="0"/>
                        <a:cs typeface="Arial" panose="020B0604020202020204" pitchFamily="34" charset="0"/>
                      </a:endParaRPr>
                    </a:p>
                    <a:p>
                      <a:pPr marL="71755" marR="71755" algn="ctr">
                        <a:spcAft>
                          <a:spcPts val="0"/>
                        </a:spcAft>
                      </a:pPr>
                      <a:r>
                        <a:rPr lang="pt-BR" sz="1050">
                          <a:effectLst/>
                          <a:latin typeface="Arial" panose="020B0604020202020204" pitchFamily="34" charset="0"/>
                          <a:cs typeface="Arial" panose="020B0604020202020204" pitchFamily="34" charset="0"/>
                        </a:rPr>
                        <a:t> </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56177" marR="56177" marT="0" marB="0" vert="vert270" anchor="ctr"/>
                </a:tc>
                <a:tc>
                  <a:txBody>
                    <a:bodyPr/>
                    <a:lstStyle/>
                    <a:p>
                      <a:pPr algn="ctr">
                        <a:lnSpc>
                          <a:spcPct val="115000"/>
                        </a:lnSpc>
                        <a:spcAft>
                          <a:spcPts val="0"/>
                        </a:spcAft>
                      </a:pPr>
                      <a:r>
                        <a:rPr lang="es-CO" sz="1050" kern="1200">
                          <a:effectLst/>
                          <a:latin typeface="Arial" panose="020B0604020202020204" pitchFamily="34" charset="0"/>
                          <a:cs typeface="Arial" panose="020B0604020202020204" pitchFamily="34" charset="0"/>
                        </a:rPr>
                        <a:t>Dotación Laboratorios 4° piso venta de servicios</a:t>
                      </a:r>
                      <a:endParaRPr lang="es-CO" sz="105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lnSpc>
                          <a:spcPct val="115000"/>
                        </a:lnSpc>
                        <a:spcAft>
                          <a:spcPts val="0"/>
                        </a:spcAft>
                      </a:pPr>
                      <a:r>
                        <a:rPr lang="es-CO" sz="1050" kern="1200">
                          <a:effectLst/>
                          <a:latin typeface="Arial" panose="020B0604020202020204" pitchFamily="34" charset="0"/>
                          <a:cs typeface="Arial" panose="020B0604020202020204" pitchFamily="34" charset="0"/>
                        </a:rPr>
                        <a:t>Dotación Laboratorios 4° piso para la venta de servicios</a:t>
                      </a:r>
                      <a:endParaRPr lang="es-CO" sz="105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spcAft>
                          <a:spcPts val="0"/>
                        </a:spcAft>
                      </a:pPr>
                      <a:r>
                        <a:rPr lang="es-ES" sz="1050" dirty="0">
                          <a:effectLst/>
                          <a:latin typeface="Arial" panose="020B0604020202020204" pitchFamily="34" charset="0"/>
                          <a:cs typeface="Arial" panose="020B0604020202020204" pitchFamily="34" charset="0"/>
                        </a:rPr>
                        <a:t>No se asignaron recursos por parte de la administración central.</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56177" marR="56177" marT="0" marB="0" anchor="ctr"/>
                </a:tc>
                <a:extLst>
                  <a:ext uri="{0D108BD9-81ED-4DB2-BD59-A6C34878D82A}">
                    <a16:rowId xmlns="" xmlns:a16="http://schemas.microsoft.com/office/drawing/2014/main" val="2019956217"/>
                  </a:ext>
                </a:extLst>
              </a:tr>
              <a:tr h="899256">
                <a:tc vMerge="1">
                  <a:txBody>
                    <a:bodyPr/>
                    <a:lstStyle/>
                    <a:p>
                      <a:endParaRPr lang="es-CO"/>
                    </a:p>
                  </a:txBody>
                  <a:tcPr/>
                </a:tc>
                <a:tc>
                  <a:txBody>
                    <a:bodyPr/>
                    <a:lstStyle/>
                    <a:p>
                      <a:pPr algn="ctr">
                        <a:lnSpc>
                          <a:spcPct val="115000"/>
                        </a:lnSpc>
                        <a:spcAft>
                          <a:spcPts val="0"/>
                        </a:spcAft>
                      </a:pPr>
                      <a:r>
                        <a:rPr lang="es-CO" sz="1050" kern="1200">
                          <a:effectLst/>
                          <a:latin typeface="Arial" panose="020B0604020202020204" pitchFamily="34" charset="0"/>
                          <a:cs typeface="Arial" panose="020B0604020202020204" pitchFamily="34" charset="0"/>
                        </a:rPr>
                        <a:t>Equipamiento oficinas y laboratorios</a:t>
                      </a:r>
                      <a:endParaRPr lang="es-CO" sz="105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lnSpc>
                          <a:spcPct val="115000"/>
                        </a:lnSpc>
                        <a:spcAft>
                          <a:spcPts val="0"/>
                        </a:spcAft>
                      </a:pPr>
                      <a:r>
                        <a:rPr lang="es-CO" sz="1050" kern="1200">
                          <a:effectLst/>
                          <a:latin typeface="Arial" panose="020B0604020202020204" pitchFamily="34" charset="0"/>
                          <a:cs typeface="Arial" panose="020B0604020202020204" pitchFamily="34" charset="0"/>
                        </a:rPr>
                        <a:t>Dotar las oficinas y laboratorios de la Facultad</a:t>
                      </a:r>
                      <a:endParaRPr lang="es-CO" sz="1050">
                        <a:effectLst/>
                        <a:latin typeface="Arial" panose="020B0604020202020204" pitchFamily="34" charset="0"/>
                        <a:ea typeface="Times New Roman" panose="02020603050405020304" pitchFamily="18" charset="0"/>
                        <a:cs typeface="Arial" panose="020B0604020202020204" pitchFamily="34" charset="0"/>
                      </a:endParaRPr>
                    </a:p>
                  </a:txBody>
                  <a:tcPr marL="56177" marR="56177" marT="0" marB="0" anchor="ctr"/>
                </a:tc>
                <a:tc>
                  <a:txBody>
                    <a:bodyPr/>
                    <a:lstStyle/>
                    <a:p>
                      <a:pPr algn="ctr">
                        <a:spcAft>
                          <a:spcPts val="0"/>
                        </a:spcAft>
                      </a:pPr>
                      <a:r>
                        <a:rPr lang="es-ES" sz="1050" dirty="0">
                          <a:effectLst/>
                          <a:latin typeface="Arial" panose="020B0604020202020204" pitchFamily="34" charset="0"/>
                          <a:cs typeface="Arial" panose="020B0604020202020204" pitchFamily="34" charset="0"/>
                        </a:rPr>
                        <a:t>Compra de equipos de cómputo, aires a condicionados y video </a:t>
                      </a:r>
                      <a:r>
                        <a:rPr lang="es-ES" sz="1050" dirty="0" err="1">
                          <a:effectLst/>
                          <a:latin typeface="Arial" panose="020B0604020202020204" pitchFamily="34" charset="0"/>
                          <a:cs typeface="Arial" panose="020B0604020202020204" pitchFamily="34" charset="0"/>
                        </a:rPr>
                        <a:t>beam</a:t>
                      </a:r>
                      <a:r>
                        <a:rPr lang="es-ES" sz="1050" dirty="0">
                          <a:effectLst/>
                          <a:latin typeface="Arial" panose="020B0604020202020204" pitchFamily="34" charset="0"/>
                          <a:cs typeface="Arial" panose="020B0604020202020204" pitchFamily="34" charset="0"/>
                        </a:rPr>
                        <a:t> para los diferentes programas de pregrado de la Facultad.</a:t>
                      </a:r>
                      <a:endParaRPr lang="es-CO" sz="1050" dirty="0">
                        <a:effectLst/>
                        <a:latin typeface="Arial" panose="020B0604020202020204" pitchFamily="34" charset="0"/>
                        <a:cs typeface="Arial" panose="020B0604020202020204" pitchFamily="34" charset="0"/>
                      </a:endParaRPr>
                    </a:p>
                    <a:p>
                      <a:pPr algn="ctr">
                        <a:spcAft>
                          <a:spcPts val="0"/>
                        </a:spcAft>
                      </a:pPr>
                      <a:r>
                        <a:rPr lang="es-ES" sz="1050" dirty="0">
                          <a:effectLst/>
                          <a:latin typeface="Arial" panose="020B0604020202020204" pitchFamily="34" charset="0"/>
                          <a:cs typeface="Arial" panose="020B0604020202020204" pitchFamily="34" charset="0"/>
                        </a:rPr>
                        <a:t> </a:t>
                      </a:r>
                      <a:endParaRPr lang="es-CO" sz="1050" dirty="0">
                        <a:effectLst/>
                        <a:latin typeface="Arial" panose="020B0604020202020204" pitchFamily="34" charset="0"/>
                        <a:cs typeface="Arial" panose="020B0604020202020204" pitchFamily="34" charset="0"/>
                      </a:endParaRPr>
                    </a:p>
                    <a:p>
                      <a:pPr algn="ctr">
                        <a:spcAft>
                          <a:spcPts val="0"/>
                        </a:spcAft>
                      </a:pPr>
                      <a:r>
                        <a:rPr lang="es-ES" sz="1050" dirty="0">
                          <a:effectLst/>
                          <a:latin typeface="Arial" panose="020B0604020202020204" pitchFamily="34" charset="0"/>
                          <a:cs typeface="Arial" panose="020B0604020202020204" pitchFamily="34" charset="0"/>
                        </a:rPr>
                        <a:t>Adecuación Oficina Decanatura</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56177" marR="56177" marT="0" marB="0" anchor="ctr"/>
                </a:tc>
                <a:extLst>
                  <a:ext uri="{0D108BD9-81ED-4DB2-BD59-A6C34878D82A}">
                    <a16:rowId xmlns="" xmlns:a16="http://schemas.microsoft.com/office/drawing/2014/main" val="4266196474"/>
                  </a:ext>
                </a:extLst>
              </a:tr>
            </a:tbl>
          </a:graphicData>
        </a:graphic>
      </p:graphicFrame>
    </p:spTree>
    <p:extLst>
      <p:ext uri="{BB962C8B-B14F-4D97-AF65-F5344CB8AC3E}">
        <p14:creationId xmlns:p14="http://schemas.microsoft.com/office/powerpoint/2010/main" val="32431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37315" y="378691"/>
            <a:ext cx="7328261" cy="400110"/>
          </a:xfrm>
          <a:prstGeom prst="rect">
            <a:avLst/>
          </a:prstGeom>
        </p:spPr>
        <p:txBody>
          <a:bodyPr wrap="square">
            <a:spAutoFit/>
          </a:bodyPr>
          <a:lstStyle/>
          <a:p>
            <a:pPr algn="r"/>
            <a:r>
              <a:rPr lang="es-CO" sz="2000" b="1" dirty="0" smtClean="0">
                <a:solidFill>
                  <a:schemeClr val="bg1"/>
                </a:solidFill>
                <a:latin typeface="Arial" panose="020B0604020202020204" pitchFamily="34" charset="0"/>
              </a:rPr>
              <a:t>2.1. SUBSISTEMA DE FORMACIÓN </a:t>
            </a:r>
            <a:endParaRPr lang="es-CO" sz="2000" dirty="0">
              <a:solidFill>
                <a:schemeClr val="bg1"/>
              </a:solidFill>
            </a:endParaRPr>
          </a:p>
        </p:txBody>
      </p:sp>
      <p:sp>
        <p:nvSpPr>
          <p:cNvPr id="3" name="Rectángulo 3"/>
          <p:cNvSpPr/>
          <p:nvPr/>
        </p:nvSpPr>
        <p:spPr>
          <a:xfrm>
            <a:off x="3801292" y="1252748"/>
            <a:ext cx="4572000" cy="430887"/>
          </a:xfrm>
          <a:prstGeom prst="rect">
            <a:avLst/>
          </a:prstGeom>
        </p:spPr>
        <p:txBody>
          <a:bodyPr>
            <a:spAutoFit/>
          </a:bodyPr>
          <a:lstStyle/>
          <a:p>
            <a:pPr algn="ctr"/>
            <a:r>
              <a:rPr lang="es-CO" sz="2200" b="1" dirty="0">
                <a:latin typeface="Arial" panose="020B0604020202020204" pitchFamily="34" charset="0"/>
              </a:rPr>
              <a:t>PROGRAMAS ACADÉMICOS</a:t>
            </a:r>
            <a:endParaRPr lang="es-CO" sz="2200" dirty="0"/>
          </a:p>
        </p:txBody>
      </p:sp>
      <p:graphicFrame>
        <p:nvGraphicFramePr>
          <p:cNvPr id="5" name="Tabla 4"/>
          <p:cNvGraphicFramePr>
            <a:graphicFrameLocks noGrp="1"/>
          </p:cNvGraphicFramePr>
          <p:nvPr>
            <p:extLst>
              <p:ext uri="{D42A27DB-BD31-4B8C-83A1-F6EECF244321}">
                <p14:modId xmlns:p14="http://schemas.microsoft.com/office/powerpoint/2010/main" val="515904007"/>
              </p:ext>
            </p:extLst>
          </p:nvPr>
        </p:nvGraphicFramePr>
        <p:xfrm>
          <a:off x="457202" y="1763484"/>
          <a:ext cx="11260180" cy="4161223"/>
        </p:xfrm>
        <a:graphic>
          <a:graphicData uri="http://schemas.openxmlformats.org/drawingml/2006/table">
            <a:tbl>
              <a:tblPr firstRow="1" firstCol="1" bandRow="1">
                <a:tableStyleId>{0660B408-B3CF-4A94-85FC-2B1E0A45F4A2}</a:tableStyleId>
              </a:tblPr>
              <a:tblGrid>
                <a:gridCol w="2659183">
                  <a:extLst>
                    <a:ext uri="{9D8B030D-6E8A-4147-A177-3AD203B41FA5}">
                      <a16:colId xmlns="" xmlns:a16="http://schemas.microsoft.com/office/drawing/2014/main" val="1613377411"/>
                    </a:ext>
                  </a:extLst>
                </a:gridCol>
                <a:gridCol w="6239264">
                  <a:extLst>
                    <a:ext uri="{9D8B030D-6E8A-4147-A177-3AD203B41FA5}">
                      <a16:colId xmlns="" xmlns:a16="http://schemas.microsoft.com/office/drawing/2014/main" val="2892469081"/>
                    </a:ext>
                  </a:extLst>
                </a:gridCol>
                <a:gridCol w="1181462">
                  <a:extLst>
                    <a:ext uri="{9D8B030D-6E8A-4147-A177-3AD203B41FA5}">
                      <a16:colId xmlns="" xmlns:a16="http://schemas.microsoft.com/office/drawing/2014/main" val="1871901389"/>
                    </a:ext>
                  </a:extLst>
                </a:gridCol>
                <a:gridCol w="1180271">
                  <a:extLst>
                    <a:ext uri="{9D8B030D-6E8A-4147-A177-3AD203B41FA5}">
                      <a16:colId xmlns="" xmlns:a16="http://schemas.microsoft.com/office/drawing/2014/main" val="3342918499"/>
                    </a:ext>
                  </a:extLst>
                </a:gridCol>
              </a:tblGrid>
              <a:tr h="595063">
                <a:tc rowSpan="2">
                  <a:txBody>
                    <a:bodyPr/>
                    <a:lstStyle/>
                    <a:p>
                      <a:pPr>
                        <a:spcAft>
                          <a:spcPts val="0"/>
                        </a:spcAft>
                      </a:pPr>
                      <a:r>
                        <a:rPr lang="es-CO" sz="1800" kern="1200" dirty="0">
                          <a:effectLst/>
                          <a:latin typeface="Arial" panose="020B0604020202020204" pitchFamily="34" charset="0"/>
                          <a:cs typeface="Arial" panose="020B0604020202020204" pitchFamily="34" charset="0"/>
                        </a:rPr>
                        <a:t>Programa</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rowSpan="2">
                  <a:txBody>
                    <a:bodyPr/>
                    <a:lstStyle/>
                    <a:p>
                      <a:pPr>
                        <a:spcAft>
                          <a:spcPts val="0"/>
                        </a:spcAft>
                      </a:pPr>
                      <a:r>
                        <a:rPr lang="es-CO" sz="1800" kern="1200" dirty="0">
                          <a:effectLst/>
                          <a:latin typeface="Arial" panose="020B0604020202020204" pitchFamily="34" charset="0"/>
                          <a:cs typeface="Arial" panose="020B0604020202020204" pitchFamily="34" charset="0"/>
                        </a:rPr>
                        <a:t>Registro Calificado</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gridSpan="2">
                  <a:txBody>
                    <a:bodyPr/>
                    <a:lstStyle/>
                    <a:p>
                      <a:pPr algn="ctr">
                        <a:spcAft>
                          <a:spcPts val="0"/>
                        </a:spcAft>
                      </a:pPr>
                      <a:r>
                        <a:rPr lang="es-CO" sz="1800" kern="1200" dirty="0">
                          <a:effectLst/>
                          <a:latin typeface="Arial" panose="020B0604020202020204" pitchFamily="34" charset="0"/>
                          <a:cs typeface="Arial" panose="020B0604020202020204" pitchFamily="34" charset="0"/>
                        </a:rPr>
                        <a:t>No. Estudiantes Matriculados</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s-CO"/>
                    </a:p>
                  </a:txBody>
                  <a:tcPr/>
                </a:tc>
                <a:extLst>
                  <a:ext uri="{0D108BD9-81ED-4DB2-BD59-A6C34878D82A}">
                    <a16:rowId xmlns="" xmlns:a16="http://schemas.microsoft.com/office/drawing/2014/main" val="3062832946"/>
                  </a:ext>
                </a:extLst>
              </a:tr>
              <a:tr h="0">
                <a:tc vMerge="1">
                  <a:txBody>
                    <a:bodyPr/>
                    <a:lstStyle/>
                    <a:p>
                      <a:endParaRPr lang="es-CO"/>
                    </a:p>
                  </a:txBody>
                  <a:tcPr/>
                </a:tc>
                <a:tc vMerge="1">
                  <a:txBody>
                    <a:bodyPr/>
                    <a:lstStyle/>
                    <a:p>
                      <a:endParaRPr lang="es-CO"/>
                    </a:p>
                  </a:txBody>
                  <a:tcPr/>
                </a:tc>
                <a:tc>
                  <a:txBody>
                    <a:bodyPr/>
                    <a:lstStyle/>
                    <a:p>
                      <a:pPr algn="ctr">
                        <a:spcAft>
                          <a:spcPts val="0"/>
                        </a:spcAft>
                      </a:pPr>
                      <a:r>
                        <a:rPr lang="es-CO" sz="1800" kern="1200">
                          <a:effectLst/>
                          <a:latin typeface="Arial" panose="020B0604020202020204" pitchFamily="34" charset="0"/>
                          <a:cs typeface="Arial" panose="020B0604020202020204" pitchFamily="34" charset="0"/>
                        </a:rPr>
                        <a:t>2018</a:t>
                      </a:r>
                      <a:endParaRPr lang="es-CO"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0"/>
                        </a:spcAft>
                      </a:pPr>
                      <a:r>
                        <a:rPr lang="es-CO" sz="1800" kern="1200">
                          <a:effectLst/>
                          <a:latin typeface="Arial" panose="020B0604020202020204" pitchFamily="34" charset="0"/>
                          <a:cs typeface="Arial" panose="020B0604020202020204" pitchFamily="34" charset="0"/>
                        </a:rPr>
                        <a:t>TOTAL</a:t>
                      </a:r>
                      <a:endParaRPr lang="es-CO"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 xmlns:a16="http://schemas.microsoft.com/office/drawing/2014/main" val="3325301713"/>
                  </a:ext>
                </a:extLst>
              </a:tr>
              <a:tr h="0">
                <a:tc>
                  <a:txBody>
                    <a:bodyPr/>
                    <a:lstStyle/>
                    <a:p>
                      <a:pPr>
                        <a:spcAft>
                          <a:spcPts val="0"/>
                        </a:spcAft>
                      </a:pPr>
                      <a:r>
                        <a:rPr lang="es-CO" sz="1800" kern="1200" dirty="0">
                          <a:effectLst/>
                          <a:latin typeface="Arial" panose="020B0604020202020204" pitchFamily="34" charset="0"/>
                          <a:cs typeface="Arial" panose="020B0604020202020204" pitchFamily="34" charset="0"/>
                        </a:rPr>
                        <a:t>Tecnología en Acuicultura Continental </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spcAft>
                          <a:spcPts val="0"/>
                        </a:spcAft>
                      </a:pPr>
                      <a:r>
                        <a:rPr lang="es-CO" sz="1800" kern="1200" dirty="0">
                          <a:effectLst/>
                          <a:latin typeface="Arial" panose="020B0604020202020204" pitchFamily="34" charset="0"/>
                          <a:cs typeface="Arial" panose="020B0604020202020204" pitchFamily="34" charset="0"/>
                        </a:rPr>
                        <a:t>Resolución No. 1149 del 13 de marzo de 2007 </a:t>
                      </a:r>
                      <a:endParaRPr lang="es-CO" sz="1800" dirty="0">
                        <a:effectLst/>
                        <a:latin typeface="Arial" panose="020B0604020202020204" pitchFamily="34" charset="0"/>
                        <a:cs typeface="Arial" panose="020B0604020202020204" pitchFamily="34" charset="0"/>
                      </a:endParaRPr>
                    </a:p>
                    <a:p>
                      <a:pPr>
                        <a:spcAft>
                          <a:spcPts val="0"/>
                        </a:spcAft>
                      </a:pPr>
                      <a:r>
                        <a:rPr lang="es-CO" sz="1800" kern="1200" dirty="0">
                          <a:effectLst/>
                          <a:latin typeface="Arial" panose="020B0604020202020204" pitchFamily="34" charset="0"/>
                          <a:cs typeface="Arial" panose="020B0604020202020204" pitchFamily="34" charset="0"/>
                        </a:rPr>
                        <a:t>(Sin renovación)</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1800" kern="1200">
                          <a:effectLst/>
                          <a:latin typeface="Arial" panose="020B0604020202020204" pitchFamily="34" charset="0"/>
                          <a:cs typeface="Arial" panose="020B0604020202020204" pitchFamily="34" charset="0"/>
                        </a:rPr>
                        <a:t>0</a:t>
                      </a:r>
                      <a:endParaRPr lang="es-CO"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1800" kern="1200">
                          <a:effectLst/>
                          <a:latin typeface="Arial" panose="020B0604020202020204" pitchFamily="34" charset="0"/>
                          <a:cs typeface="Arial" panose="020B0604020202020204" pitchFamily="34" charset="0"/>
                        </a:rPr>
                        <a:t>1</a:t>
                      </a:r>
                      <a:endParaRPr lang="es-CO"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316509571"/>
                  </a:ext>
                </a:extLst>
              </a:tr>
              <a:tr h="0">
                <a:tc>
                  <a:txBody>
                    <a:bodyPr/>
                    <a:lstStyle/>
                    <a:p>
                      <a:pPr>
                        <a:spcAft>
                          <a:spcPts val="0"/>
                        </a:spcAft>
                      </a:pPr>
                      <a:r>
                        <a:rPr lang="es-CO" sz="1800" kern="1200" dirty="0">
                          <a:effectLst/>
                          <a:latin typeface="Arial" panose="020B0604020202020204" pitchFamily="34" charset="0"/>
                          <a:cs typeface="Arial" panose="020B0604020202020204" pitchFamily="34" charset="0"/>
                        </a:rPr>
                        <a:t>Matemática Aplicada </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spcAft>
                          <a:spcPts val="0"/>
                        </a:spcAft>
                      </a:pPr>
                      <a:r>
                        <a:rPr lang="es-CO" sz="1800" kern="1200" dirty="0">
                          <a:effectLst/>
                          <a:latin typeface="Arial" panose="020B0604020202020204" pitchFamily="34" charset="0"/>
                          <a:cs typeface="Arial" panose="020B0604020202020204" pitchFamily="34" charset="0"/>
                        </a:rPr>
                        <a:t>Resolución No. 02853 del 16 de febrero de 2016 </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1800">
                          <a:effectLst/>
                          <a:latin typeface="Arial" panose="020B0604020202020204" pitchFamily="34" charset="0"/>
                          <a:cs typeface="Arial" panose="020B0604020202020204" pitchFamily="34" charset="0"/>
                        </a:rPr>
                        <a:t>74</a:t>
                      </a:r>
                      <a:endParaRPr lang="es-CO"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1800">
                          <a:effectLst/>
                          <a:latin typeface="Arial" panose="020B0604020202020204" pitchFamily="34" charset="0"/>
                          <a:cs typeface="Arial" panose="020B0604020202020204" pitchFamily="34" charset="0"/>
                        </a:rPr>
                        <a:t>233</a:t>
                      </a:r>
                      <a:endParaRPr lang="es-CO"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3154298356"/>
                  </a:ext>
                </a:extLst>
              </a:tr>
              <a:tr h="0">
                <a:tc>
                  <a:txBody>
                    <a:bodyPr/>
                    <a:lstStyle/>
                    <a:p>
                      <a:pPr>
                        <a:spcAft>
                          <a:spcPts val="0"/>
                        </a:spcAft>
                        <a:tabLst>
                          <a:tab pos="682625" algn="l"/>
                        </a:tabLst>
                      </a:pPr>
                      <a:r>
                        <a:rPr lang="es-CO" sz="1800" kern="1200" dirty="0">
                          <a:effectLst/>
                          <a:latin typeface="Arial" panose="020B0604020202020204" pitchFamily="34" charset="0"/>
                          <a:cs typeface="Arial" panose="020B0604020202020204" pitchFamily="34" charset="0"/>
                        </a:rPr>
                        <a:t>Física </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spcAft>
                          <a:spcPts val="0"/>
                        </a:spcAft>
                      </a:pPr>
                      <a:r>
                        <a:rPr lang="es-CO" sz="1800" kern="1200" dirty="0">
                          <a:effectLst/>
                          <a:latin typeface="Arial" panose="020B0604020202020204" pitchFamily="34" charset="0"/>
                          <a:cs typeface="Arial" panose="020B0604020202020204" pitchFamily="34" charset="0"/>
                        </a:rPr>
                        <a:t>Resolución No. 16066 del 14 de agosto de 2017 </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ES" sz="1800">
                          <a:effectLst/>
                          <a:latin typeface="Arial" panose="020B0604020202020204" pitchFamily="34" charset="0"/>
                          <a:cs typeface="Arial" panose="020B0604020202020204" pitchFamily="34" charset="0"/>
                        </a:rPr>
                        <a:t>65</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s-ES" sz="1800">
                          <a:effectLst/>
                          <a:latin typeface="Arial" panose="020B0604020202020204" pitchFamily="34" charset="0"/>
                          <a:cs typeface="Arial" panose="020B0604020202020204" pitchFamily="34" charset="0"/>
                        </a:rPr>
                        <a:t>220</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1866156375"/>
                  </a:ext>
                </a:extLst>
              </a:tr>
              <a:tr h="226060">
                <a:tc>
                  <a:txBody>
                    <a:bodyPr/>
                    <a:lstStyle/>
                    <a:p>
                      <a:pPr>
                        <a:spcAft>
                          <a:spcPts val="0"/>
                        </a:spcAft>
                      </a:pPr>
                      <a:r>
                        <a:rPr lang="es-ES" sz="1800" kern="150" dirty="0">
                          <a:effectLst/>
                          <a:latin typeface="Arial" panose="020B0604020202020204" pitchFamily="34" charset="0"/>
                          <a:cs typeface="Arial" panose="020B0604020202020204" pitchFamily="34" charset="0"/>
                        </a:rPr>
                        <a:t>Biología Aplicada</a:t>
                      </a:r>
                      <a:endParaRPr lang="es-CO" sz="1800" kern="15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spcAft>
                          <a:spcPts val="0"/>
                        </a:spcAft>
                      </a:pPr>
                      <a:r>
                        <a:rPr lang="es-ES" sz="1800" kern="150">
                          <a:effectLst/>
                          <a:latin typeface="Arial" panose="020B0604020202020204" pitchFamily="34" charset="0"/>
                          <a:cs typeface="Arial" panose="020B0604020202020204" pitchFamily="34" charset="0"/>
                        </a:rPr>
                        <a:t>Resolución No. 22115 del 24 de octubre del 2017</a:t>
                      </a:r>
                      <a:endParaRPr lang="es-CO" sz="1800" kern="15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spcAft>
                          <a:spcPts val="0"/>
                        </a:spcAft>
                      </a:pPr>
                      <a:r>
                        <a:rPr lang="es-ES" sz="1800" kern="150">
                          <a:effectLst/>
                          <a:latin typeface="Arial" panose="020B0604020202020204" pitchFamily="34" charset="0"/>
                          <a:cs typeface="Arial" panose="020B0604020202020204" pitchFamily="34" charset="0"/>
                        </a:rPr>
                        <a:t>45</a:t>
                      </a:r>
                      <a:endParaRPr lang="es-CO" sz="1800" kern="15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spcAft>
                          <a:spcPts val="0"/>
                        </a:spcAft>
                      </a:pPr>
                      <a:r>
                        <a:rPr lang="es-ES" sz="1800" kern="150">
                          <a:effectLst/>
                          <a:latin typeface="Arial" panose="020B0604020202020204" pitchFamily="34" charset="0"/>
                          <a:cs typeface="Arial" panose="020B0604020202020204" pitchFamily="34" charset="0"/>
                        </a:rPr>
                        <a:t>45</a:t>
                      </a:r>
                      <a:endParaRPr lang="es-CO" sz="1800" kern="15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 xmlns:a16="http://schemas.microsoft.com/office/drawing/2014/main" val="2160948176"/>
                  </a:ext>
                </a:extLst>
              </a:tr>
              <a:tr h="0">
                <a:tc>
                  <a:txBody>
                    <a:bodyPr/>
                    <a:lstStyle/>
                    <a:p>
                      <a:pPr>
                        <a:spcAft>
                          <a:spcPts val="0"/>
                        </a:spcAft>
                      </a:pPr>
                      <a:r>
                        <a:rPr lang="es-CO" sz="1800" kern="1200" dirty="0">
                          <a:effectLst/>
                          <a:latin typeface="Arial" panose="020B0604020202020204" pitchFamily="34" charset="0"/>
                          <a:cs typeface="Arial" panose="020B0604020202020204" pitchFamily="34" charset="0"/>
                        </a:rPr>
                        <a:t>Maestría en Estudios Interdisciplinarios de la Complejidad</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spcAft>
                          <a:spcPts val="0"/>
                        </a:spcAft>
                      </a:pPr>
                      <a:r>
                        <a:rPr lang="es-CO" sz="1800" kern="1200" dirty="0">
                          <a:effectLst/>
                          <a:latin typeface="Arial" panose="020B0604020202020204" pitchFamily="34" charset="0"/>
                          <a:cs typeface="Arial" panose="020B0604020202020204" pitchFamily="34" charset="0"/>
                        </a:rPr>
                        <a:t>Resolución No.6434 del 08 de abril del 2016 </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ES" sz="1800">
                          <a:effectLst/>
                          <a:latin typeface="Arial" panose="020B0604020202020204" pitchFamily="34" charset="0"/>
                          <a:cs typeface="Arial" panose="020B0604020202020204" pitchFamily="34" charset="0"/>
                        </a:rPr>
                        <a:t>49</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s-ES" sz="1800">
                          <a:effectLst/>
                          <a:latin typeface="Arial" panose="020B0604020202020204" pitchFamily="34" charset="0"/>
                          <a:cs typeface="Arial" panose="020B0604020202020204" pitchFamily="34" charset="0"/>
                        </a:rPr>
                        <a:t>99</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316779158"/>
                  </a:ext>
                </a:extLst>
              </a:tr>
              <a:tr h="0">
                <a:tc>
                  <a:txBody>
                    <a:bodyPr/>
                    <a:lstStyle/>
                    <a:p>
                      <a:pPr>
                        <a:spcAft>
                          <a:spcPts val="0"/>
                        </a:spcAft>
                      </a:pPr>
                      <a:r>
                        <a:rPr lang="es-CO" sz="1800" kern="1200" dirty="0">
                          <a:effectLst/>
                          <a:latin typeface="Arial" panose="020B0604020202020204" pitchFamily="34" charset="0"/>
                          <a:cs typeface="Arial" panose="020B0604020202020204" pitchFamily="34" charset="0"/>
                        </a:rPr>
                        <a:t>Especialización en Estadística </a:t>
                      </a:r>
                      <a:endParaRPr lang="es-CO"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r>
                        <a:rPr lang="es-CO" sz="1800" kern="1200">
                          <a:effectLst/>
                          <a:latin typeface="Arial" panose="020B0604020202020204" pitchFamily="34" charset="0"/>
                          <a:cs typeface="Arial" panose="020B0604020202020204" pitchFamily="34" charset="0"/>
                        </a:rPr>
                        <a:t>Resolución No. 03683 del 02 de marzo del 2018</a:t>
                      </a:r>
                      <a:endParaRPr lang="es-CO"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ES" sz="1800">
                          <a:effectLst/>
                          <a:latin typeface="Arial" panose="020B0604020202020204" pitchFamily="34" charset="0"/>
                          <a:cs typeface="Arial" panose="020B0604020202020204" pitchFamily="34" charset="0"/>
                        </a:rPr>
                        <a:t>29</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es-ES" sz="1800">
                          <a:effectLst/>
                          <a:latin typeface="Arial" panose="020B0604020202020204" pitchFamily="34" charset="0"/>
                          <a:cs typeface="Arial" panose="020B0604020202020204" pitchFamily="34" charset="0"/>
                        </a:rPr>
                        <a:t>29</a:t>
                      </a:r>
                      <a:endParaRPr lang="es-CO"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2624339796"/>
                  </a:ext>
                </a:extLst>
              </a:tr>
              <a:tr h="0">
                <a:tc gridSpan="2">
                  <a:txBody>
                    <a:bodyPr/>
                    <a:lstStyle/>
                    <a:p>
                      <a:pPr marR="31115" algn="r">
                        <a:spcAft>
                          <a:spcPts val="0"/>
                        </a:spcAft>
                      </a:pPr>
                      <a:r>
                        <a:rPr lang="es-ES" sz="1800" kern="1200" dirty="0">
                          <a:effectLst/>
                          <a:latin typeface="Arial" panose="020B0604020202020204" pitchFamily="34" charset="0"/>
                          <a:cs typeface="Arial" panose="020B0604020202020204" pitchFamily="34" charset="0"/>
                        </a:rPr>
                        <a:t>TOTAL</a:t>
                      </a:r>
                      <a:endParaRPr lang="es-C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s-CO"/>
                    </a:p>
                  </a:txBody>
                  <a:tcPr/>
                </a:tc>
                <a:tc>
                  <a:txBody>
                    <a:bodyPr/>
                    <a:lstStyle/>
                    <a:p>
                      <a:pPr algn="ctr">
                        <a:spcAft>
                          <a:spcPts val="0"/>
                        </a:spcAft>
                      </a:pPr>
                      <a:r>
                        <a:rPr lang="es-CO" sz="1800" dirty="0">
                          <a:effectLst/>
                          <a:latin typeface="Arial" panose="020B0604020202020204" pitchFamily="34" charset="0"/>
                          <a:cs typeface="Arial" panose="020B0604020202020204" pitchFamily="34" charset="0"/>
                        </a:rPr>
                        <a:t>262</a:t>
                      </a:r>
                      <a:endParaRPr lang="es-CO"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es-CO" sz="1800" dirty="0">
                          <a:effectLst/>
                          <a:latin typeface="Arial" panose="020B0604020202020204" pitchFamily="34" charset="0"/>
                          <a:cs typeface="Arial" panose="020B0604020202020204" pitchFamily="34" charset="0"/>
                        </a:rPr>
                        <a:t>627</a:t>
                      </a:r>
                      <a:endParaRPr lang="es-CO"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 xmlns:a16="http://schemas.microsoft.com/office/drawing/2014/main" val="423589348"/>
                  </a:ext>
                </a:extLst>
              </a:tr>
            </a:tbl>
          </a:graphicData>
        </a:graphic>
      </p:graphicFrame>
      <p:sp>
        <p:nvSpPr>
          <p:cNvPr id="6" name="9 CuadroTexto"/>
          <p:cNvSpPr txBox="1"/>
          <p:nvPr/>
        </p:nvSpPr>
        <p:spPr>
          <a:xfrm>
            <a:off x="457202" y="6100337"/>
            <a:ext cx="4052584" cy="338554"/>
          </a:xfrm>
          <a:prstGeom prst="rect">
            <a:avLst/>
          </a:prstGeom>
          <a:noFill/>
        </p:spPr>
        <p:txBody>
          <a:bodyPr wrap="none" rtlCol="0">
            <a:spAutoFit/>
          </a:bodyPr>
          <a:lstStyle/>
          <a:p>
            <a:r>
              <a:rPr lang="es-CO" sz="1600" dirty="0">
                <a:latin typeface="Arial" pitchFamily="34" charset="0"/>
                <a:cs typeface="Arial" pitchFamily="34" charset="0"/>
              </a:rPr>
              <a:t>Fuente</a:t>
            </a:r>
            <a:r>
              <a:rPr lang="es-CO" sz="1600" dirty="0" smtClean="0">
                <a:latin typeface="Arial" pitchFamily="34" charset="0"/>
                <a:cs typeface="Arial" pitchFamily="34" charset="0"/>
              </a:rPr>
              <a:t>: </a:t>
            </a:r>
            <a:r>
              <a:rPr lang="es-CO" sz="1600" dirty="0">
                <a:latin typeface="Arial" pitchFamily="34" charset="0"/>
                <a:cs typeface="Arial" pitchFamily="34" charset="0"/>
              </a:rPr>
              <a:t>Informe de Gestión </a:t>
            </a:r>
            <a:r>
              <a:rPr lang="es-CO" sz="1600" dirty="0" smtClean="0">
                <a:latin typeface="Arial" pitchFamily="34" charset="0"/>
                <a:cs typeface="Arial" pitchFamily="34" charset="0"/>
              </a:rPr>
              <a:t>FACIEN 2018 </a:t>
            </a:r>
            <a:endParaRPr lang="es-CO" sz="1600" dirty="0">
              <a:latin typeface="Arial" pitchFamily="34" charset="0"/>
              <a:cs typeface="Arial" pitchFamily="34" charset="0"/>
            </a:endParaRPr>
          </a:p>
        </p:txBody>
      </p:sp>
      <p:pic>
        <p:nvPicPr>
          <p:cNvPr id="7"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74249"/>
          <a:stretch/>
        </p:blipFill>
        <p:spPr bwMode="auto">
          <a:xfrm>
            <a:off x="10254342" y="4389121"/>
            <a:ext cx="2155372" cy="25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343398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602</TotalTime>
  <Words>3446</Words>
  <Application>Microsoft Office PowerPoint</Application>
  <PresentationFormat>Personalizado</PresentationFormat>
  <Paragraphs>756</Paragraphs>
  <Slides>37</Slides>
  <Notes>0</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Windows</dc:creator>
  <cp:lastModifiedBy>Leidy Rocio Murillo</cp:lastModifiedBy>
  <cp:revision>39</cp:revision>
  <dcterms:created xsi:type="dcterms:W3CDTF">2018-12-07T22:21:24Z</dcterms:created>
  <dcterms:modified xsi:type="dcterms:W3CDTF">2019-03-28T20:06:48Z</dcterms:modified>
</cp:coreProperties>
</file>